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71" r:id="rId3"/>
    <p:sldId id="282" r:id="rId4"/>
    <p:sldId id="272" r:id="rId5"/>
    <p:sldId id="276" r:id="rId6"/>
    <p:sldId id="279" r:id="rId7"/>
    <p:sldId id="280" r:id="rId8"/>
    <p:sldId id="281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7EE"/>
    <a:srgbClr val="1F4E7A"/>
    <a:srgbClr val="19B3B1"/>
    <a:srgbClr val="FF7E79"/>
    <a:srgbClr val="139896"/>
    <a:srgbClr val="2D74B8"/>
    <a:srgbClr val="3A89D4"/>
    <a:srgbClr val="22C9C5"/>
    <a:srgbClr val="408ED9"/>
    <a:srgbClr val="4596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87231" autoAdjust="0"/>
  </p:normalViewPr>
  <p:slideViewPr>
    <p:cSldViewPr snapToGrid="0" snapToObjects="1">
      <p:cViewPr>
        <p:scale>
          <a:sx n="70" d="100"/>
          <a:sy n="70" d="100"/>
        </p:scale>
        <p:origin x="-1302" y="2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906A0-783A-994D-B1B6-3B38C3B0A85E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6848C-9B8D-8043-BDD4-6BD0C2FA19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6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6848C-9B8D-8043-BDD4-6BD0C2FA197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0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timeliness (epidemics</a:t>
            </a:r>
            <a:r>
              <a:rPr lang="en-US" baseline="0" dirty="0" smtClean="0"/>
              <a:t> like </a:t>
            </a:r>
            <a:r>
              <a:rPr lang="en-US" baseline="0" dirty="0" err="1" smtClean="0"/>
              <a:t>zika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ebola</a:t>
            </a:r>
            <a:r>
              <a:rPr lang="en-US" baseline="0" dirty="0" smtClean="0"/>
              <a:t> + lots of large data sets now available) and who the users are </a:t>
            </a:r>
          </a:p>
          <a:p>
            <a:r>
              <a:rPr lang="en-US" baseline="0" dirty="0" smtClean="0"/>
              <a:t>Emily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Viruses as problem identification (</a:t>
            </a:r>
            <a:r>
              <a:rPr lang="en-US" baseline="0" dirty="0" err="1" smtClean="0"/>
              <a:t>ebola</a:t>
            </a:r>
            <a:r>
              <a:rPr lang="en-US" baseline="0" dirty="0" smtClean="0"/>
              <a:t> in 2014)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Resource allocation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Create a policy tool for public health officials. These tools are especially relevant when you have large data sets to analyze and visualize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6848C-9B8D-8043-BDD4-6BD0C2FA197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51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6848C-9B8D-8043-BDD4-6BD0C2FA197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62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Allison</a:t>
            </a:r>
          </a:p>
          <a:p>
            <a:r>
              <a:rPr lang="en-US" dirty="0" smtClean="0"/>
              <a:t>Be careful</a:t>
            </a:r>
            <a:r>
              <a:rPr lang="en-US" baseline="0" dirty="0" smtClean="0"/>
              <a:t> of using ‘terminology” that new people won’t understand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6848C-9B8D-8043-BDD4-6BD0C2FA197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01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Allison</a:t>
            </a:r>
          </a:p>
          <a:p>
            <a:r>
              <a:rPr lang="en-US" dirty="0" smtClean="0"/>
              <a:t>We came up with this algorithm, and</a:t>
            </a:r>
            <a:r>
              <a:rPr lang="en-US" baseline="0" dirty="0" smtClean="0"/>
              <a:t> coded it</a:t>
            </a:r>
          </a:p>
          <a:p>
            <a:r>
              <a:rPr lang="en-US" baseline="0" dirty="0" smtClean="0"/>
              <a:t>We started with a simplification that we were given, we chose to make it more accurate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6848C-9B8D-8043-BDD4-6BD0C2FA197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28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Lina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DON</a:t>
            </a:r>
            <a:r>
              <a:rPr lang="fr-FR" dirty="0" smtClean="0"/>
              <a:t>’</a:t>
            </a:r>
            <a:r>
              <a:rPr lang="en-US" dirty="0" smtClean="0"/>
              <a:t>T TALK ABOUT…</a:t>
            </a:r>
          </a:p>
          <a:p>
            <a:r>
              <a:rPr lang="en-US" baseline="0" dirty="0" smtClean="0"/>
              <a:t>Faster algorithm</a:t>
            </a:r>
          </a:p>
          <a:p>
            <a:r>
              <a:rPr lang="en-US" baseline="0" dirty="0" smtClean="0"/>
              <a:t>Cost per infection prevented</a:t>
            </a:r>
          </a:p>
          <a:p>
            <a:r>
              <a:rPr lang="en-US" baseline="0" dirty="0" smtClean="0"/>
              <a:t>Or graph of projected </a:t>
            </a:r>
            <a:r>
              <a:rPr lang="en-US" baseline="0" dirty="0" err="1" smtClean="0"/>
              <a:t>improvemtns</a:t>
            </a:r>
            <a:r>
              <a:rPr lang="en-US" baseline="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6848C-9B8D-8043-BDD4-6BD0C2FA197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94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err="1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Lina</a:t>
            </a:r>
            <a:endParaRPr lang="en-US" sz="1200" dirty="0" smtClean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6848C-9B8D-8043-BDD4-6BD0C2FA1974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020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Chloé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6848C-9B8D-8043-BDD4-6BD0C2FA197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8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http://seniordesign-goingviral.com:5000/</a:t>
            </a:r>
          </a:p>
          <a:p>
            <a:r>
              <a:rPr lang="en-US" dirty="0" err="1" smtClean="0"/>
              <a:t>Chloé</a:t>
            </a:r>
            <a:endParaRPr lang="en-US" dirty="0" smtClean="0"/>
          </a:p>
          <a:p>
            <a:r>
              <a:rPr lang="en-US" dirty="0" smtClean="0"/>
              <a:t>Talked</a:t>
            </a:r>
            <a:r>
              <a:rPr lang="en-US" baseline="0" dirty="0" smtClean="0"/>
              <a:t> to several health professionals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6848C-9B8D-8043-BDD4-6BD0C2FA197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88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7DF7E-3065-4F41-88DD-27935289CEED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454D-AAB0-4E44-83A1-CCAAA1836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96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7DF7E-3065-4F41-88DD-27935289CEED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454D-AAB0-4E44-83A1-CCAAA1836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8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7DF7E-3065-4F41-88DD-27935289CEED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454D-AAB0-4E44-83A1-CCAAA1836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7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7DF7E-3065-4F41-88DD-27935289CEED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454D-AAB0-4E44-83A1-CCAAA1836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658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7DF7E-3065-4F41-88DD-27935289CEED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454D-AAB0-4E44-83A1-CCAAA1836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66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7DF7E-3065-4F41-88DD-27935289CEED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454D-AAB0-4E44-83A1-CCAAA1836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7DF7E-3065-4F41-88DD-27935289CEED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454D-AAB0-4E44-83A1-CCAAA1836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4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7DF7E-3065-4F41-88DD-27935289CEED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454D-AAB0-4E44-83A1-CCAAA1836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50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7DF7E-3065-4F41-88DD-27935289CEED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454D-AAB0-4E44-83A1-CCAAA1836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5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7DF7E-3065-4F41-88DD-27935289CEED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454D-AAB0-4E44-83A1-CCAAA1836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4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7DF7E-3065-4F41-88DD-27935289CEED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454D-AAB0-4E44-83A1-CCAAA1836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75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7DF7E-3065-4F41-88DD-27935289CEED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A454D-AAB0-4E44-83A1-CCAAA1836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0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9000">
              <a:srgbClr val="139896">
                <a:alpha val="83137"/>
              </a:srgbClr>
            </a:gs>
            <a:gs pos="66000">
              <a:schemeClr val="accent1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nectivity-global-network-580x358.jpg"/>
          <p:cNvPicPr>
            <a:picLocks noChangeAspect="1"/>
          </p:cNvPicPr>
          <p:nvPr/>
        </p:nvPicPr>
        <p:blipFill rotWithShape="1">
          <a:blip r:embed="rId3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7" r="8744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165299" y="1687133"/>
            <a:ext cx="6816312" cy="1564220"/>
          </a:xfrm>
          <a:ln w="41275" cmpd="sng">
            <a:solidFill>
              <a:schemeClr val="bg1"/>
            </a:solidFill>
          </a:ln>
        </p:spPr>
        <p:txBody>
          <a:bodyPr tIns="182880" anchor="ctr">
            <a:norm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GOING VIRAL</a:t>
            </a:r>
            <a:endParaRPr lang="en-US" sz="66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345692" y="3939414"/>
            <a:ext cx="6426426" cy="2125013"/>
          </a:xfrm>
          <a:noFill/>
        </p:spPr>
        <p:txBody>
          <a:bodyPr>
            <a:normAutofit fontScale="70000" lnSpcReduction="20000"/>
          </a:bodyPr>
          <a:lstStyle/>
          <a:p>
            <a:pPr lvl="0">
              <a:spcBef>
                <a:spcPts val="0"/>
              </a:spcBef>
            </a:pPr>
            <a:endParaRPr lang="en-US" b="1" dirty="0" smtClean="0">
              <a:solidFill>
                <a:schemeClr val="bg1"/>
              </a:solidFill>
              <a:latin typeface="Avenir Book"/>
              <a:ea typeface="Century Gothic" charset="0"/>
              <a:cs typeface="Avenir Book"/>
            </a:endParaRPr>
          </a:p>
          <a:p>
            <a:pPr lvl="0">
              <a:spcBef>
                <a:spcPts val="0"/>
              </a:spcBef>
            </a:pPr>
            <a:r>
              <a:rPr lang="e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Emily </a:t>
            </a:r>
            <a:r>
              <a:rPr lang="en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Chen, Allison Higgins, Lina Huang, &amp; Chloé le Comte</a:t>
            </a:r>
          </a:p>
          <a:p>
            <a:pPr lvl="0">
              <a:spcBef>
                <a:spcPts val="0"/>
              </a:spcBef>
            </a:pPr>
            <a:endParaRPr lang="en-US" dirty="0" smtClean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lvl="0">
              <a:spcBef>
                <a:spcPts val="0"/>
              </a:spcBef>
            </a:pPr>
            <a:r>
              <a:rPr lang="e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chen</a:t>
            </a:r>
            <a:r>
              <a:rPr 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e</a:t>
            </a:r>
            <a:r>
              <a:rPr lang="e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m</a:t>
            </a:r>
            <a:r>
              <a:rPr lang="en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@, ahigg@, hlina@, chloeml@seas.upenn.edu</a:t>
            </a:r>
          </a:p>
          <a:p>
            <a:pPr lvl="0">
              <a:spcBef>
                <a:spcPts val="0"/>
              </a:spcBef>
            </a:pPr>
            <a:endParaRPr lang="en-US" dirty="0" smtClean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lvl="0">
              <a:spcBef>
                <a:spcPts val="0"/>
              </a:spcBef>
            </a:pPr>
            <a:r>
              <a:rPr lang="e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◆◆◆</a:t>
            </a:r>
            <a:endParaRPr lang="en-US" dirty="0" smtClean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lvl="0">
              <a:spcBef>
                <a:spcPts val="0"/>
              </a:spcBef>
            </a:pPr>
            <a:endParaRPr lang="en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lvl="0">
              <a:spcBef>
                <a:spcPts val="0"/>
              </a:spcBef>
            </a:pPr>
            <a:r>
              <a:rPr lang="en" u="sng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Advisor:</a:t>
            </a:r>
            <a:r>
              <a:rPr lang="e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Dr</a:t>
            </a:r>
            <a:r>
              <a:rPr lang="en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. </a:t>
            </a:r>
            <a:r>
              <a:rPr lang="e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Pappas</a:t>
            </a:r>
            <a:endParaRPr lang="en-US" dirty="0" smtClean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lvl="0">
              <a:spcBef>
                <a:spcPts val="0"/>
              </a:spcBef>
            </a:pPr>
            <a:endParaRPr lang="en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lvl="0">
              <a:spcBef>
                <a:spcPts val="0"/>
              </a:spcBef>
            </a:pPr>
            <a:r>
              <a:rPr lang="en" u="sng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Email</a:t>
            </a:r>
            <a:r>
              <a:rPr lang="en" u="sng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:</a:t>
            </a:r>
            <a:r>
              <a:rPr lang="en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" dirty="0" err="1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pappasg@seas.upenn.edu</a:t>
            </a:r>
            <a:endParaRPr lang="en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dirty="0">
              <a:latin typeface="Avenir Book"/>
              <a:cs typeface="Avenir Book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12308" y="3604564"/>
            <a:ext cx="1893194" cy="334850"/>
          </a:xfrm>
          <a:prstGeom prst="roundRect">
            <a:avLst>
              <a:gd name="adj" fmla="val 50000"/>
            </a:avLst>
          </a:prstGeom>
          <a:solidFill>
            <a:srgbClr val="19B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TEAM 10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82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9701"/>
            <a:ext cx="7886700" cy="64394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Purpose of the Project</a:t>
            </a:r>
            <a:endParaRPr lang="en-US" sz="36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81082" y="231821"/>
            <a:ext cx="2768957" cy="334850"/>
          </a:xfrm>
          <a:prstGeom prst="roundRect">
            <a:avLst>
              <a:gd name="adj" fmla="val 50000"/>
            </a:avLst>
          </a:prstGeom>
          <a:solidFill>
            <a:srgbClr val="19B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INTRODUCTION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28650" y="1313645"/>
            <a:ext cx="7886700" cy="0"/>
          </a:xfrm>
          <a:prstGeom prst="line">
            <a:avLst/>
          </a:prstGeom>
          <a:ln w="31750">
            <a:solidFill>
              <a:srgbClr val="19B3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8566866" y="141668"/>
            <a:ext cx="422588" cy="437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2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62565" y="2350910"/>
            <a:ext cx="2740718" cy="3530601"/>
            <a:chOff x="440364" y="2198510"/>
            <a:chExt cx="3118555" cy="3530601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440364" y="2198510"/>
              <a:ext cx="960869" cy="0"/>
            </a:xfrm>
            <a:prstGeom prst="line">
              <a:avLst/>
            </a:prstGeom>
            <a:ln w="28575" cap="rnd" cmpd="sng">
              <a:solidFill>
                <a:srgbClr val="19B3B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364" y="2198510"/>
              <a:ext cx="0" cy="3530601"/>
            </a:xfrm>
            <a:prstGeom prst="line">
              <a:avLst/>
            </a:prstGeom>
            <a:ln w="28575" cmpd="sng">
              <a:solidFill>
                <a:srgbClr val="19B3B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364" y="5720644"/>
              <a:ext cx="3118555" cy="0"/>
            </a:xfrm>
            <a:prstGeom prst="line">
              <a:avLst/>
            </a:prstGeom>
            <a:ln w="28575" cmpd="sng">
              <a:solidFill>
                <a:srgbClr val="19B3B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547326" y="2198510"/>
              <a:ext cx="0" cy="3530601"/>
            </a:xfrm>
            <a:prstGeom prst="line">
              <a:avLst/>
            </a:prstGeom>
            <a:ln w="28575" cmpd="sng">
              <a:solidFill>
                <a:srgbClr val="19B3B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587207" y="2208932"/>
              <a:ext cx="960119" cy="0"/>
            </a:xfrm>
            <a:prstGeom prst="line">
              <a:avLst/>
            </a:prstGeom>
            <a:ln w="28575" cap="rnd" cmpd="sng">
              <a:solidFill>
                <a:srgbClr val="19B3B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 descr="compu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345" y="1885029"/>
            <a:ext cx="952136" cy="952136"/>
          </a:xfrm>
          <a:prstGeom prst="rect">
            <a:avLst/>
          </a:prstGeom>
        </p:spPr>
      </p:pic>
      <p:pic>
        <p:nvPicPr>
          <p:cNvPr id="26" name="Picture 25" descr="medical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7" y="1895575"/>
            <a:ext cx="951268" cy="951268"/>
          </a:xfrm>
          <a:prstGeom prst="rect">
            <a:avLst/>
          </a:prstGeom>
        </p:spPr>
      </p:pic>
      <p:pic>
        <p:nvPicPr>
          <p:cNvPr id="27" name="Picture 26" descr="up-arrow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886" y="1874842"/>
            <a:ext cx="951268" cy="951268"/>
          </a:xfrm>
          <a:prstGeom prst="rect">
            <a:avLst/>
          </a:prstGeom>
        </p:spPr>
      </p:pic>
      <p:grpSp>
        <p:nvGrpSpPr>
          <p:cNvPr id="69" name="Group 68"/>
          <p:cNvGrpSpPr/>
          <p:nvPr/>
        </p:nvGrpSpPr>
        <p:grpSpPr>
          <a:xfrm>
            <a:off x="3222418" y="2363375"/>
            <a:ext cx="2740718" cy="3530601"/>
            <a:chOff x="440364" y="2198510"/>
            <a:chExt cx="3118555" cy="3530601"/>
          </a:xfrm>
        </p:grpSpPr>
        <p:cxnSp>
          <p:nvCxnSpPr>
            <p:cNvPr id="70" name="Straight Connector 69"/>
            <p:cNvCxnSpPr/>
            <p:nvPr/>
          </p:nvCxnSpPr>
          <p:spPr>
            <a:xfrm flipH="1">
              <a:off x="440364" y="2198510"/>
              <a:ext cx="960869" cy="0"/>
            </a:xfrm>
            <a:prstGeom prst="line">
              <a:avLst/>
            </a:prstGeom>
            <a:ln w="28575" cap="rnd" cmpd="sng">
              <a:solidFill>
                <a:srgbClr val="19B3B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440364" y="2198510"/>
              <a:ext cx="0" cy="3530601"/>
            </a:xfrm>
            <a:prstGeom prst="line">
              <a:avLst/>
            </a:prstGeom>
            <a:ln w="28575" cmpd="sng">
              <a:solidFill>
                <a:srgbClr val="19B3B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40364" y="5720644"/>
              <a:ext cx="3118555" cy="0"/>
            </a:xfrm>
            <a:prstGeom prst="line">
              <a:avLst/>
            </a:prstGeom>
            <a:ln w="28575" cmpd="sng">
              <a:solidFill>
                <a:srgbClr val="19B3B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547326" y="2198510"/>
              <a:ext cx="0" cy="3530601"/>
            </a:xfrm>
            <a:prstGeom prst="line">
              <a:avLst/>
            </a:prstGeom>
            <a:ln w="28575" cmpd="sng">
              <a:solidFill>
                <a:srgbClr val="19B3B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2587207" y="2208932"/>
              <a:ext cx="960119" cy="0"/>
            </a:xfrm>
            <a:prstGeom prst="line">
              <a:avLst/>
            </a:prstGeom>
            <a:ln w="28575" cap="rnd" cmpd="sng">
              <a:solidFill>
                <a:srgbClr val="19B3B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2676127" y="3652897"/>
            <a:ext cx="868303" cy="868303"/>
            <a:chOff x="3420326" y="3467100"/>
            <a:chExt cx="1084506" cy="1084506"/>
          </a:xfrm>
        </p:grpSpPr>
        <p:sp>
          <p:nvSpPr>
            <p:cNvPr id="28" name="Oval 27"/>
            <p:cNvSpPr/>
            <p:nvPr/>
          </p:nvSpPr>
          <p:spPr>
            <a:xfrm>
              <a:off x="3420326" y="3467100"/>
              <a:ext cx="1084506" cy="1084506"/>
            </a:xfrm>
            <a:prstGeom prst="ellipse">
              <a:avLst/>
            </a:prstGeom>
            <a:solidFill>
              <a:srgbClr val="19B3B1"/>
            </a:solidFill>
            <a:ln>
              <a:solidFill>
                <a:srgbClr val="19B3B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3749616" y="3784600"/>
              <a:ext cx="448538" cy="448733"/>
              <a:chOff x="3830052" y="3793067"/>
              <a:chExt cx="448538" cy="448733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4054321" y="3793067"/>
                <a:ext cx="224269" cy="214488"/>
              </a:xfrm>
              <a:prstGeom prst="line">
                <a:avLst/>
              </a:prstGeom>
              <a:ln w="57150" cap="rnd" cmpd="sng">
                <a:solidFill>
                  <a:schemeClr val="bg1"/>
                </a:solidFill>
                <a:bevel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H="1">
                <a:off x="4054321" y="4007555"/>
                <a:ext cx="224269" cy="234245"/>
              </a:xfrm>
              <a:prstGeom prst="line">
                <a:avLst/>
              </a:prstGeom>
              <a:ln w="57150" cap="rnd" cmpd="sng">
                <a:solidFill>
                  <a:schemeClr val="bg1"/>
                </a:solidFill>
                <a:bevel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3830052" y="3793067"/>
                <a:ext cx="224269" cy="214488"/>
              </a:xfrm>
              <a:prstGeom prst="line">
                <a:avLst/>
              </a:prstGeom>
              <a:ln w="57150" cap="rnd" cmpd="sng">
                <a:solidFill>
                  <a:schemeClr val="bg1"/>
                </a:solidFill>
                <a:bevel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3830052" y="4007555"/>
                <a:ext cx="224269" cy="234245"/>
              </a:xfrm>
              <a:prstGeom prst="line">
                <a:avLst/>
              </a:prstGeom>
              <a:ln w="57150" cap="rnd" cmpd="sng">
                <a:solidFill>
                  <a:schemeClr val="bg1"/>
                </a:solidFill>
                <a:bevel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5" name="Group 74"/>
          <p:cNvGrpSpPr/>
          <p:nvPr/>
        </p:nvGrpSpPr>
        <p:grpSpPr>
          <a:xfrm>
            <a:off x="6174589" y="2374663"/>
            <a:ext cx="2740718" cy="3530601"/>
            <a:chOff x="440364" y="2198510"/>
            <a:chExt cx="3118555" cy="3530601"/>
          </a:xfrm>
        </p:grpSpPr>
        <p:cxnSp>
          <p:nvCxnSpPr>
            <p:cNvPr id="76" name="Straight Connector 75"/>
            <p:cNvCxnSpPr/>
            <p:nvPr/>
          </p:nvCxnSpPr>
          <p:spPr>
            <a:xfrm flipH="1">
              <a:off x="440364" y="2198510"/>
              <a:ext cx="960869" cy="0"/>
            </a:xfrm>
            <a:prstGeom prst="line">
              <a:avLst/>
            </a:prstGeom>
            <a:ln w="28575" cap="rnd" cmpd="sng">
              <a:solidFill>
                <a:srgbClr val="19B3B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440364" y="2198510"/>
              <a:ext cx="0" cy="3530601"/>
            </a:xfrm>
            <a:prstGeom prst="line">
              <a:avLst/>
            </a:prstGeom>
            <a:ln w="28575" cmpd="sng">
              <a:solidFill>
                <a:srgbClr val="19B3B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440364" y="5720644"/>
              <a:ext cx="3118555" cy="0"/>
            </a:xfrm>
            <a:prstGeom prst="line">
              <a:avLst/>
            </a:prstGeom>
            <a:ln w="28575" cmpd="sng">
              <a:solidFill>
                <a:srgbClr val="19B3B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3547326" y="2198510"/>
              <a:ext cx="0" cy="3530601"/>
            </a:xfrm>
            <a:prstGeom prst="line">
              <a:avLst/>
            </a:prstGeom>
            <a:ln w="28575" cmpd="sng">
              <a:solidFill>
                <a:srgbClr val="19B3B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2587207" y="2208932"/>
              <a:ext cx="960119" cy="0"/>
            </a:xfrm>
            <a:prstGeom prst="line">
              <a:avLst/>
            </a:prstGeom>
            <a:ln w="28575" cap="rnd" cmpd="sng">
              <a:solidFill>
                <a:srgbClr val="19B3B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ectangle 87"/>
          <p:cNvSpPr/>
          <p:nvPr/>
        </p:nvSpPr>
        <p:spPr>
          <a:xfrm>
            <a:off x="363485" y="3721385"/>
            <a:ext cx="24395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Epidemic </a:t>
            </a:r>
            <a:r>
              <a:rPr lang="en-US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outbreaks are a major concern to public health and a strain on resources</a:t>
            </a:r>
          </a:p>
        </p:txBody>
      </p:sp>
      <p:sp>
        <p:nvSpPr>
          <p:cNvPr id="89" name="Rectangle 88"/>
          <p:cNvSpPr/>
          <p:nvPr/>
        </p:nvSpPr>
        <p:spPr>
          <a:xfrm>
            <a:off x="262565" y="3196272"/>
            <a:ext cx="2743297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b="1" dirty="0">
                <a:solidFill>
                  <a:schemeClr val="bg1"/>
                </a:solidFill>
                <a:latin typeface="Helvetica"/>
                <a:ea typeface="Helvetica Light" charset="0"/>
                <a:cs typeface="Helvetica"/>
              </a:rPr>
              <a:t>Problem Identification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3358296" y="3196272"/>
            <a:ext cx="2531644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b="1" dirty="0" smtClean="0">
                <a:solidFill>
                  <a:schemeClr val="bg1"/>
                </a:solidFill>
                <a:latin typeface="Helvetica"/>
                <a:ea typeface="Helvetica Light" charset="0"/>
                <a:cs typeface="Helvetica"/>
              </a:rPr>
              <a:t>Resource Allocation</a:t>
            </a:r>
            <a:endParaRPr lang="en-US" sz="1900" b="1" dirty="0">
              <a:solidFill>
                <a:schemeClr val="bg1"/>
              </a:solidFill>
              <a:latin typeface="Helvetica"/>
              <a:ea typeface="Helvetica Light" charset="0"/>
              <a:cs typeface="Helvetica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6288792" y="3196272"/>
            <a:ext cx="256281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b="1" dirty="0" smtClean="0">
                <a:solidFill>
                  <a:schemeClr val="bg1"/>
                </a:solidFill>
                <a:latin typeface="Helvetica"/>
                <a:ea typeface="Helvetica Light" charset="0"/>
                <a:cs typeface="Helvetica"/>
              </a:rPr>
              <a:t>Planning Policy Tool</a:t>
            </a:r>
            <a:endParaRPr lang="en-US" sz="1900" b="1" dirty="0">
              <a:solidFill>
                <a:schemeClr val="bg1"/>
              </a:solidFill>
              <a:latin typeface="Helvetica"/>
              <a:ea typeface="Helvetica Light" charset="0"/>
              <a:cs typeface="Helvetica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497718" y="3721385"/>
            <a:ext cx="21924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Efficient resource allocation saves money and curbs the spread of diseases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388100" y="3721385"/>
            <a:ext cx="23979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Create a </a:t>
            </a:r>
            <a:r>
              <a:rPr lang="en-US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resource allocation policy planning tool represented on a web </a:t>
            </a:r>
            <a:r>
              <a:rPr 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interface</a:t>
            </a:r>
            <a:endParaRPr lang="en-US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642887" y="3652897"/>
            <a:ext cx="868303" cy="868303"/>
            <a:chOff x="3420326" y="3467100"/>
            <a:chExt cx="1084506" cy="1084506"/>
          </a:xfrm>
        </p:grpSpPr>
        <p:sp>
          <p:nvSpPr>
            <p:cNvPr id="110" name="Oval 109"/>
            <p:cNvSpPr/>
            <p:nvPr/>
          </p:nvSpPr>
          <p:spPr>
            <a:xfrm>
              <a:off x="3420326" y="3467100"/>
              <a:ext cx="1084506" cy="1084506"/>
            </a:xfrm>
            <a:prstGeom prst="ellipse">
              <a:avLst/>
            </a:prstGeom>
            <a:solidFill>
              <a:srgbClr val="19B3B1"/>
            </a:solidFill>
            <a:ln>
              <a:solidFill>
                <a:srgbClr val="19B3B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3749616" y="3784600"/>
              <a:ext cx="448538" cy="448733"/>
              <a:chOff x="3830052" y="3793067"/>
              <a:chExt cx="448538" cy="448733"/>
            </a:xfrm>
          </p:grpSpPr>
          <p:cxnSp>
            <p:nvCxnSpPr>
              <p:cNvPr id="112" name="Straight Connector 111"/>
              <p:cNvCxnSpPr/>
              <p:nvPr/>
            </p:nvCxnSpPr>
            <p:spPr>
              <a:xfrm>
                <a:off x="4054321" y="3793067"/>
                <a:ext cx="224269" cy="214488"/>
              </a:xfrm>
              <a:prstGeom prst="line">
                <a:avLst/>
              </a:prstGeom>
              <a:ln w="57150" cap="rnd" cmpd="sng">
                <a:solidFill>
                  <a:schemeClr val="bg1"/>
                </a:solidFill>
                <a:bevel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H="1">
                <a:off x="4054321" y="4007555"/>
                <a:ext cx="224269" cy="234245"/>
              </a:xfrm>
              <a:prstGeom prst="line">
                <a:avLst/>
              </a:prstGeom>
              <a:ln w="57150" cap="rnd" cmpd="sng">
                <a:solidFill>
                  <a:schemeClr val="bg1"/>
                </a:solidFill>
                <a:bevel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3830052" y="3793067"/>
                <a:ext cx="224269" cy="214488"/>
              </a:xfrm>
              <a:prstGeom prst="line">
                <a:avLst/>
              </a:prstGeom>
              <a:ln w="57150" cap="rnd" cmpd="sng">
                <a:solidFill>
                  <a:schemeClr val="bg1"/>
                </a:solidFill>
                <a:bevel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 flipH="1">
                <a:off x="3830052" y="4007555"/>
                <a:ext cx="224269" cy="234245"/>
              </a:xfrm>
              <a:prstGeom prst="line">
                <a:avLst/>
              </a:prstGeom>
              <a:ln w="57150" cap="rnd" cmpd="sng">
                <a:solidFill>
                  <a:schemeClr val="bg1"/>
                </a:solidFill>
                <a:bevel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4281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104" grpId="0"/>
      <p:bldP spid="105" grpId="0"/>
      <p:bldP spid="106" grpId="0"/>
      <p:bldP spid="10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9701"/>
            <a:ext cx="7886700" cy="64394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Yearlong Milestones</a:t>
            </a:r>
            <a:endParaRPr lang="en-US" sz="36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81082" y="231821"/>
            <a:ext cx="2768957" cy="334850"/>
          </a:xfrm>
          <a:prstGeom prst="roundRect">
            <a:avLst>
              <a:gd name="adj" fmla="val 50000"/>
            </a:avLst>
          </a:prstGeom>
          <a:solidFill>
            <a:srgbClr val="19B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MILESTONES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28650" y="1313645"/>
            <a:ext cx="7886700" cy="0"/>
          </a:xfrm>
          <a:prstGeom prst="line">
            <a:avLst/>
          </a:prstGeom>
          <a:ln w="31750">
            <a:solidFill>
              <a:srgbClr val="19B3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8566866" y="141668"/>
            <a:ext cx="422588" cy="437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4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628650" y="669701"/>
            <a:ext cx="7886700" cy="643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Yearlong Milestones</a:t>
            </a:r>
            <a:endParaRPr lang="en-US" sz="36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graphicFrame>
        <p:nvGraphicFramePr>
          <p:cNvPr id="39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8260588"/>
              </p:ext>
            </p:extLst>
          </p:nvPr>
        </p:nvGraphicFramePr>
        <p:xfrm>
          <a:off x="270457" y="1638151"/>
          <a:ext cx="8564451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1531"/>
                <a:gridCol w="745365"/>
                <a:gridCol w="745365"/>
                <a:gridCol w="745365"/>
                <a:gridCol w="745365"/>
                <a:gridCol w="745365"/>
                <a:gridCol w="745365"/>
                <a:gridCol w="745365"/>
                <a:gridCol w="745365"/>
              </a:tblGrid>
              <a:tr h="370840"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SEPT</a:t>
                      </a:r>
                      <a:endParaRPr lang="en-US" sz="1600" b="0" i="0" dirty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OCT</a:t>
                      </a:r>
                      <a:endParaRPr lang="en-US" sz="1600" b="0" i="0" dirty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NOV</a:t>
                      </a:r>
                      <a:endParaRPr lang="en-US" sz="1600" b="0" i="0" dirty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DEC</a:t>
                      </a:r>
                      <a:endParaRPr lang="en-US" sz="1600" b="0" i="0" dirty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JAN</a:t>
                      </a:r>
                      <a:endParaRPr lang="en-US" sz="1600" b="0" i="0" dirty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FEB</a:t>
                      </a:r>
                      <a:endParaRPr lang="en-US" sz="1600" b="0" i="0" dirty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MAR</a:t>
                      </a:r>
                      <a:endParaRPr lang="en-US" sz="1600" b="0" i="0" dirty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APR</a:t>
                      </a:r>
                      <a:endParaRPr lang="en-US" sz="1600" b="0" i="0" dirty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Finding project idea</a:t>
                      </a:r>
                      <a:endParaRPr lang="en-US" sz="1600" b="0" i="0" dirty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Research</a:t>
                      </a:r>
                      <a:r>
                        <a:rPr lang="en-US" sz="1600" b="0" i="0" baseline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 &amp; goal-setting</a:t>
                      </a:r>
                      <a:endParaRPr lang="en-US" sz="1600" b="0" i="0" dirty="0" smtClean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Obtaining</a:t>
                      </a:r>
                      <a:r>
                        <a:rPr lang="en-US" sz="1600" b="0" i="0" baseline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 &amp; cleaning data</a:t>
                      </a:r>
                      <a:endParaRPr lang="en-US" sz="1600" b="0" i="0" dirty="0" smtClean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Creating web</a:t>
                      </a:r>
                      <a:r>
                        <a:rPr lang="en-US" sz="1600" b="0" i="0" baseline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 data visuals</a:t>
                      </a:r>
                      <a:endParaRPr lang="en-US" sz="1600" b="0" i="0" dirty="0" smtClean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baseline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Decipher MATLAB code</a:t>
                      </a:r>
                      <a:endParaRPr lang="en-US" sz="1600" b="0" i="0" dirty="0" smtClean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baseline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Integrate MATLAB to web</a:t>
                      </a:r>
                      <a:endParaRPr lang="en-US" sz="1600" b="0" i="0" dirty="0" smtClean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Making website dynamic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Fine-tuning math model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Updating</a:t>
                      </a:r>
                      <a:r>
                        <a:rPr lang="en-US" sz="1600" b="0" i="0" baseline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 website design</a:t>
                      </a:r>
                      <a:endParaRPr lang="en-US" sz="1600" b="0" i="0" dirty="0" smtClean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Collecting user</a:t>
                      </a:r>
                      <a:r>
                        <a:rPr lang="en-US" sz="1600" b="0" i="0" baseline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 feedback</a:t>
                      </a:r>
                      <a:endParaRPr lang="en-US" sz="1600" b="0" i="0" dirty="0" smtClean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Integrating user</a:t>
                      </a:r>
                      <a:r>
                        <a:rPr lang="en-US" sz="1600" b="0" i="0" baseline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 </a:t>
                      </a:r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feedback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Testing final product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0" name="Rounded Rectangle 39"/>
          <p:cNvSpPr/>
          <p:nvPr/>
        </p:nvSpPr>
        <p:spPr>
          <a:xfrm>
            <a:off x="3181082" y="231821"/>
            <a:ext cx="2768957" cy="334850"/>
          </a:xfrm>
          <a:prstGeom prst="roundRect">
            <a:avLst>
              <a:gd name="adj" fmla="val 50000"/>
            </a:avLst>
          </a:prstGeom>
          <a:solidFill>
            <a:srgbClr val="19B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MILESTONES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628650" y="1313645"/>
            <a:ext cx="7886700" cy="0"/>
          </a:xfrm>
          <a:prstGeom prst="line">
            <a:avLst/>
          </a:prstGeom>
          <a:ln w="31750">
            <a:solidFill>
              <a:srgbClr val="19B3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2923505" y="2101787"/>
            <a:ext cx="940158" cy="196048"/>
          </a:xfrm>
          <a:prstGeom prst="roundRect">
            <a:avLst>
              <a:gd name="adj" fmla="val 50000"/>
            </a:avLst>
          </a:prstGeom>
          <a:solidFill>
            <a:srgbClr val="19B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3369970" y="2460248"/>
            <a:ext cx="938013" cy="191037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882979" y="2841250"/>
            <a:ext cx="714779" cy="187819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4413160" y="3209373"/>
            <a:ext cx="1202030" cy="19711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3994592" y="3580710"/>
            <a:ext cx="2041307" cy="192024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4760891" y="3957055"/>
            <a:ext cx="1086117" cy="193005"/>
          </a:xfrm>
          <a:prstGeom prst="roundRect">
            <a:avLst>
              <a:gd name="adj" fmla="val 50000"/>
            </a:avLst>
          </a:prstGeom>
          <a:solidFill>
            <a:srgbClr val="19B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5885646" y="4318378"/>
            <a:ext cx="1442434" cy="193005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898526" y="4694375"/>
            <a:ext cx="1880314" cy="17637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7355045" y="5426381"/>
            <a:ext cx="720009" cy="192024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8566866" y="141668"/>
            <a:ext cx="422588" cy="437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3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7637172" y="5797724"/>
            <a:ext cx="435734" cy="192024"/>
          </a:xfrm>
          <a:prstGeom prst="roundRect">
            <a:avLst>
              <a:gd name="adj" fmla="val 50000"/>
            </a:avLst>
          </a:prstGeom>
          <a:solidFill>
            <a:srgbClr val="19B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7637172" y="6173324"/>
            <a:ext cx="669701" cy="192640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355045" y="5052130"/>
            <a:ext cx="720009" cy="19202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54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rapezoid 68"/>
          <p:cNvSpPr/>
          <p:nvPr/>
        </p:nvSpPr>
        <p:spPr>
          <a:xfrm rot="15056243">
            <a:off x="5104248" y="2714717"/>
            <a:ext cx="1550017" cy="1900162"/>
          </a:xfrm>
          <a:prstGeom prst="trapezoid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9701"/>
            <a:ext cx="7886700" cy="64394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Disease Spread through a Network</a:t>
            </a:r>
            <a:endParaRPr lang="en-US" sz="36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9654" y="1570490"/>
            <a:ext cx="3511550" cy="4953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chemeClr val="bg1"/>
                </a:solidFill>
                <a:latin typeface="Helvetica"/>
                <a:ea typeface="Helvetica Light" charset="0"/>
                <a:cs typeface="Helvetica"/>
              </a:rPr>
              <a:t>SIS Epidemic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181082" y="231821"/>
            <a:ext cx="2768957" cy="334850"/>
          </a:xfrm>
          <a:prstGeom prst="roundRect">
            <a:avLst>
              <a:gd name="adj" fmla="val 50000"/>
            </a:avLst>
          </a:prstGeom>
          <a:solidFill>
            <a:srgbClr val="19B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MODEL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28650" y="1313645"/>
            <a:ext cx="7886700" cy="0"/>
          </a:xfrm>
          <a:prstGeom prst="line">
            <a:avLst/>
          </a:prstGeom>
          <a:ln w="31750">
            <a:solidFill>
              <a:srgbClr val="19B3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566866" y="141668"/>
            <a:ext cx="422588" cy="437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4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 rot="21161375">
            <a:off x="700086" y="1888628"/>
            <a:ext cx="4581166" cy="3042860"/>
            <a:chOff x="866775" y="2026623"/>
            <a:chExt cx="4581166" cy="3042860"/>
          </a:xfrm>
        </p:grpSpPr>
        <p:sp>
          <p:nvSpPr>
            <p:cNvPr id="28" name="Oval 27"/>
            <p:cNvSpPr/>
            <p:nvPr/>
          </p:nvSpPr>
          <p:spPr>
            <a:xfrm>
              <a:off x="3915758" y="2527311"/>
              <a:ext cx="784493" cy="7717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Helvetica"/>
                <a:cs typeface="Helvetica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488958" y="3724620"/>
              <a:ext cx="1002881" cy="911368"/>
            </a:xfrm>
            <a:prstGeom prst="straightConnector1">
              <a:avLst/>
            </a:prstGeom>
            <a:ln w="76200" cmpd="sng">
              <a:solidFill>
                <a:srgbClr val="BDD7EE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4460875" y="3299051"/>
              <a:ext cx="383234" cy="675237"/>
            </a:xfrm>
            <a:prstGeom prst="straightConnector1">
              <a:avLst/>
            </a:prstGeom>
            <a:ln w="3175" cmpd="sng">
              <a:solidFill>
                <a:srgbClr val="BDD7EE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4663448" y="3911873"/>
              <a:ext cx="784493" cy="771740"/>
            </a:xfrm>
            <a:prstGeom prst="ellipse">
              <a:avLst/>
            </a:prstGeom>
            <a:solidFill>
              <a:srgbClr val="19B3B1"/>
            </a:solidFill>
            <a:ln>
              <a:solidFill>
                <a:srgbClr val="19B3B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Helvetica"/>
                <a:cs typeface="Helvetica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2507714" y="4297743"/>
              <a:ext cx="784493" cy="77174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Helvetica"/>
                <a:cs typeface="Helvetica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866775" y="3000505"/>
              <a:ext cx="784493" cy="771740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Helvetica"/>
                <a:cs typeface="Helvetica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2332593" y="2026623"/>
              <a:ext cx="784493" cy="7717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Helvetica"/>
                <a:cs typeface="Helvetica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127364" y="2561512"/>
              <a:ext cx="802066" cy="204129"/>
            </a:xfrm>
            <a:prstGeom prst="straightConnector1">
              <a:avLst/>
            </a:prstGeom>
            <a:ln w="38100" cmpd="sng">
              <a:solidFill>
                <a:srgbClr val="BDD7EE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3292207" y="4456825"/>
              <a:ext cx="1371241" cy="179163"/>
            </a:xfrm>
            <a:prstGeom prst="straightConnector1">
              <a:avLst/>
            </a:prstGeom>
            <a:ln w="76200" cmpd="sng">
              <a:solidFill>
                <a:srgbClr val="BDD7EE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endCxn id="35" idx="0"/>
            </p:cNvCxnSpPr>
            <p:nvPr/>
          </p:nvCxnSpPr>
          <p:spPr>
            <a:xfrm>
              <a:off x="2820586" y="2765641"/>
              <a:ext cx="79375" cy="1532102"/>
            </a:xfrm>
            <a:prstGeom prst="straightConnector1">
              <a:avLst/>
            </a:prstGeom>
            <a:ln w="76200" cmpd="sng">
              <a:solidFill>
                <a:srgbClr val="BDD7EE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1667762" y="3453953"/>
              <a:ext cx="3012180" cy="788392"/>
            </a:xfrm>
            <a:prstGeom prst="straightConnector1">
              <a:avLst/>
            </a:prstGeom>
            <a:ln w="3175" cmpd="sng">
              <a:solidFill>
                <a:srgbClr val="BDD7EE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5" idx="7"/>
              <a:endCxn id="28" idx="3"/>
            </p:cNvCxnSpPr>
            <p:nvPr/>
          </p:nvCxnSpPr>
          <p:spPr>
            <a:xfrm flipV="1">
              <a:off x="3177321" y="3186032"/>
              <a:ext cx="853323" cy="1224730"/>
            </a:xfrm>
            <a:prstGeom prst="straightConnector1">
              <a:avLst/>
            </a:prstGeom>
            <a:ln w="38100" cmpd="sng">
              <a:solidFill>
                <a:srgbClr val="BDD7EE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1651268" y="3009750"/>
              <a:ext cx="2246412" cy="233854"/>
            </a:xfrm>
            <a:prstGeom prst="straightConnector1">
              <a:avLst/>
            </a:prstGeom>
            <a:ln w="38100" cmpd="sng">
              <a:solidFill>
                <a:srgbClr val="BDD7EE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36" idx="7"/>
            </p:cNvCxnSpPr>
            <p:nvPr/>
          </p:nvCxnSpPr>
          <p:spPr>
            <a:xfrm flipH="1">
              <a:off x="1536382" y="2527311"/>
              <a:ext cx="800407" cy="586213"/>
            </a:xfrm>
            <a:prstGeom prst="straightConnector1">
              <a:avLst/>
            </a:prstGeom>
            <a:ln w="76200" cmpd="sng">
              <a:solidFill>
                <a:srgbClr val="BDD7EE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2954785" y="2719328"/>
              <a:ext cx="1708663" cy="1254960"/>
            </a:xfrm>
            <a:prstGeom prst="straightConnector1">
              <a:avLst/>
            </a:prstGeom>
            <a:ln w="3175" cmpd="sng">
              <a:solidFill>
                <a:srgbClr val="BDD7EE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/>
          <p:cNvPicPr/>
          <p:nvPr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</a:blip>
          <a:stretch>
            <a:fillRect/>
          </a:stretch>
        </p:blipFill>
        <p:spPr>
          <a:xfrm>
            <a:off x="279714" y="5163088"/>
            <a:ext cx="5168227" cy="1053664"/>
          </a:xfrm>
          <a:prstGeom prst="rect">
            <a:avLst/>
          </a:prstGeom>
        </p:spPr>
      </p:pic>
      <p:sp>
        <p:nvSpPr>
          <p:cNvPr id="67" name="Oval 66"/>
          <p:cNvSpPr/>
          <p:nvPr/>
        </p:nvSpPr>
        <p:spPr>
          <a:xfrm>
            <a:off x="6114979" y="2007506"/>
            <a:ext cx="2265093" cy="2272203"/>
          </a:xfrm>
          <a:prstGeom prst="ellipse">
            <a:avLst/>
          </a:prstGeom>
          <a:solidFill>
            <a:srgbClr val="19B3B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291099" y="2599556"/>
            <a:ext cx="1953135" cy="1114098"/>
            <a:chOff x="1484866" y="2819469"/>
            <a:chExt cx="2079063" cy="1221314"/>
          </a:xfrm>
        </p:grpSpPr>
        <p:sp>
          <p:nvSpPr>
            <p:cNvPr id="16" name="Oval 15"/>
            <p:cNvSpPr/>
            <p:nvPr/>
          </p:nvSpPr>
          <p:spPr>
            <a:xfrm>
              <a:off x="1484866" y="3103097"/>
              <a:ext cx="641350" cy="641351"/>
            </a:xfrm>
            <a:prstGeom prst="ellipse">
              <a:avLst/>
            </a:prstGeom>
            <a:solidFill>
              <a:srgbClr val="2D74B8"/>
            </a:solidFill>
            <a:ln>
              <a:solidFill>
                <a:srgbClr val="19B3B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latin typeface="Helvetica"/>
                  <a:cs typeface="Helvetica"/>
                </a:rPr>
                <a:t>S</a:t>
              </a:r>
              <a:endParaRPr lang="en-US" sz="2400" b="1" dirty="0">
                <a:latin typeface="Helvetica"/>
                <a:cs typeface="Helvetica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922578" y="3103097"/>
              <a:ext cx="641351" cy="641351"/>
            </a:xfrm>
            <a:prstGeom prst="ellipse">
              <a:avLst/>
            </a:prstGeom>
            <a:solidFill>
              <a:srgbClr val="2D74B8"/>
            </a:solidFill>
            <a:ln>
              <a:solidFill>
                <a:srgbClr val="19B3B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latin typeface="Helvetica"/>
                  <a:cs typeface="Helvetica"/>
                </a:rPr>
                <a:t>I</a:t>
              </a:r>
              <a:endParaRPr lang="en-US" sz="2400" b="1" dirty="0">
                <a:latin typeface="Helvetica"/>
                <a:cs typeface="Helvetica"/>
              </a:endParaRPr>
            </a:p>
          </p:txBody>
        </p:sp>
        <p:sp>
          <p:nvSpPr>
            <p:cNvPr id="41" name="Arc 40"/>
            <p:cNvSpPr/>
            <p:nvPr/>
          </p:nvSpPr>
          <p:spPr>
            <a:xfrm>
              <a:off x="1840650" y="2819469"/>
              <a:ext cx="1260972" cy="1060450"/>
            </a:xfrm>
            <a:prstGeom prst="arc">
              <a:avLst>
                <a:gd name="adj1" fmla="val 12424792"/>
                <a:gd name="adj2" fmla="val 20796655"/>
              </a:avLst>
            </a:prstGeom>
            <a:ln w="57150" cap="rnd" cmpd="sng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rc 42"/>
            <p:cNvSpPr/>
            <p:nvPr/>
          </p:nvSpPr>
          <p:spPr>
            <a:xfrm rot="10800000">
              <a:off x="1843403" y="2980333"/>
              <a:ext cx="1204048" cy="1060450"/>
            </a:xfrm>
            <a:prstGeom prst="arc">
              <a:avLst>
                <a:gd name="adj1" fmla="val 11921686"/>
                <a:gd name="adj2" fmla="val 20754351"/>
              </a:avLst>
            </a:prstGeom>
            <a:ln w="57150" cap="rnd" cmpd="sng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254230" y="3475452"/>
              <a:ext cx="3928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rgbClr val="FFFFFF"/>
                  </a:solidFill>
                </a:rPr>
                <a:t>δ</a:t>
              </a:r>
              <a:r>
                <a:rPr lang="en-US" sz="2400" baseline="-25000" dirty="0" err="1" smtClean="0">
                  <a:solidFill>
                    <a:srgbClr val="FFFFFF"/>
                  </a:solidFill>
                </a:rPr>
                <a:t>i</a:t>
              </a:r>
              <a:endParaRPr lang="en-US" sz="2400" baseline="-25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5" name="Rectangle 44"/>
          <p:cNvSpPr/>
          <p:nvPr/>
        </p:nvSpPr>
        <p:spPr>
          <a:xfrm>
            <a:off x="7000762" y="2593656"/>
            <a:ext cx="516726" cy="421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β</a:t>
            </a:r>
            <a:r>
              <a:rPr lang="en-US" sz="2400" baseline="-25000" dirty="0" err="1" smtClean="0">
                <a:solidFill>
                  <a:srgbClr val="FFFFFF"/>
                </a:solidFill>
              </a:rPr>
              <a:t>ij</a:t>
            </a:r>
            <a:endParaRPr lang="en-US" sz="2400" baseline="-25000" dirty="0">
              <a:solidFill>
                <a:srgbClr val="FFFFFF"/>
              </a:solidFill>
            </a:endParaRPr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5590845" y="4456825"/>
            <a:ext cx="3398609" cy="2117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Probability of disease spreading depends on how infected the city’s set of neighbors are, as well as the recovery rates and the proportions of each city currently infected</a:t>
            </a:r>
            <a:endParaRPr lang="en-US" sz="2000" i="1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2" name="Content Placeholder 2"/>
          <p:cNvSpPr txBox="1">
            <a:spLocks/>
          </p:cNvSpPr>
          <p:nvPr/>
        </p:nvSpPr>
        <p:spPr>
          <a:xfrm>
            <a:off x="502082" y="1537500"/>
            <a:ext cx="4891007" cy="701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chemeClr val="bg1"/>
                </a:solidFill>
                <a:latin typeface="Helvetica"/>
                <a:ea typeface="Helvetica Light" charset="0"/>
                <a:cs typeface="Helvetica"/>
              </a:rPr>
              <a:t>Weighted, directed network graph </a:t>
            </a:r>
          </a:p>
        </p:txBody>
      </p:sp>
    </p:spTree>
    <p:extLst>
      <p:ext uri="{BB962C8B-B14F-4D97-AF65-F5344CB8AC3E}">
        <p14:creationId xmlns:p14="http://schemas.microsoft.com/office/powerpoint/2010/main" val="142974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3" grpId="0" build="p"/>
      <p:bldP spid="67" grpId="0" animBg="1"/>
      <p:bldP spid="45" grpId="0"/>
      <p:bldP spid="7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9701"/>
            <a:ext cx="7886700" cy="64394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Calibrating the Predictive Model</a:t>
            </a:r>
            <a:endParaRPr lang="en-US" sz="36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81082" y="231821"/>
            <a:ext cx="2768957" cy="334850"/>
          </a:xfrm>
          <a:prstGeom prst="roundRect">
            <a:avLst>
              <a:gd name="adj" fmla="val 50000"/>
            </a:avLst>
          </a:prstGeom>
          <a:solidFill>
            <a:srgbClr val="19B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MODEL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28650" y="1313645"/>
            <a:ext cx="7886700" cy="0"/>
          </a:xfrm>
          <a:prstGeom prst="line">
            <a:avLst/>
          </a:prstGeom>
          <a:ln w="31750">
            <a:solidFill>
              <a:srgbClr val="19B3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566866" y="141668"/>
            <a:ext cx="422588" cy="437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1081" y="1556902"/>
            <a:ext cx="23363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Helvetica"/>
                <a:ea typeface="Helvetica Light" charset="0"/>
                <a:cs typeface="Helvetica"/>
              </a:rPr>
              <a:t>Prediction Model:</a:t>
            </a:r>
            <a:endParaRPr lang="en-US" sz="2000" b="1" dirty="0">
              <a:solidFill>
                <a:schemeClr val="bg1"/>
              </a:solidFill>
              <a:latin typeface="Helvetica"/>
              <a:ea typeface="Helvetica Light" charset="0"/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8746" b="11219"/>
          <a:stretch/>
        </p:blipFill>
        <p:spPr>
          <a:xfrm>
            <a:off x="5829433" y="4247854"/>
            <a:ext cx="2944693" cy="233085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125952" y="2228996"/>
            <a:ext cx="5648174" cy="1794478"/>
            <a:chOff x="1659484" y="1804390"/>
            <a:chExt cx="5651994" cy="1794478"/>
          </a:xfrm>
        </p:grpSpPr>
        <p:graphicFrame>
          <p:nvGraphicFramePr>
            <p:cNvPr id="24" name="Content Placeholder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44098209"/>
                </p:ext>
              </p:extLst>
            </p:nvPr>
          </p:nvGraphicFramePr>
          <p:xfrm>
            <a:off x="1659484" y="1817511"/>
            <a:ext cx="1003081" cy="170581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002403"/>
                </a:tblGrid>
                <a:tr h="305041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b="0" baseline="0" dirty="0" smtClean="0">
                            <a:solidFill>
                              <a:schemeClr val="accent2"/>
                            </a:solidFill>
                            <a:latin typeface="Cambria Math"/>
                            <a:cs typeface="Cambria Math"/>
                          </a:rPr>
                          <a:t>p</a:t>
                        </a:r>
                        <a:r>
                          <a:rPr lang="en-US" sz="1800" b="0" baseline="-25000" dirty="0" smtClean="0">
                            <a:solidFill>
                              <a:schemeClr val="accent2"/>
                            </a:solidFill>
                            <a:latin typeface="Cambria Math"/>
                            <a:cs typeface="Cambria Math"/>
                          </a:rPr>
                          <a:t>1</a:t>
                        </a:r>
                        <a:r>
                          <a:rPr lang="en-US" sz="1800" b="0" dirty="0" smtClean="0">
                            <a:solidFill>
                              <a:schemeClr val="accent2"/>
                            </a:solidFill>
                            <a:latin typeface="Cambria Math"/>
                            <a:cs typeface="Cambria Math"/>
                          </a:rPr>
                          <a:t>(t+1)</a:t>
                        </a:r>
                        <a:endParaRPr lang="en-US" sz="1800" b="0" dirty="0">
                          <a:solidFill>
                            <a:schemeClr val="accent2"/>
                          </a:solidFill>
                          <a:latin typeface="Cambria Math"/>
                          <a:cs typeface="Cambria Math"/>
                        </a:endParaRP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381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</a:tr>
                <a:tr h="305041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b="0" baseline="0" dirty="0" smtClean="0">
                            <a:solidFill>
                              <a:schemeClr val="accent2"/>
                            </a:solidFill>
                            <a:latin typeface="Cambria Math"/>
                            <a:cs typeface="Cambria Math"/>
                          </a:rPr>
                          <a:t>p</a:t>
                        </a:r>
                        <a:r>
                          <a:rPr lang="en-US" sz="1800" b="0" baseline="-25000" dirty="0" smtClean="0">
                            <a:solidFill>
                              <a:schemeClr val="accent2"/>
                            </a:solidFill>
                            <a:latin typeface="Cambria Math"/>
                            <a:cs typeface="Cambria Math"/>
                          </a:rPr>
                          <a:t>2</a:t>
                        </a:r>
                        <a:r>
                          <a:rPr lang="en-US" sz="1800" b="0" dirty="0" smtClean="0">
                            <a:solidFill>
                              <a:schemeClr val="accent2"/>
                            </a:solidFill>
                            <a:latin typeface="Cambria Math"/>
                            <a:cs typeface="Cambria Math"/>
                          </a:rPr>
                          <a:t>(t+1)</a:t>
                        </a:r>
                        <a:endParaRPr lang="en-US" sz="1800" b="0" baseline="-25000" dirty="0">
                          <a:solidFill>
                            <a:schemeClr val="accent2"/>
                          </a:solidFill>
                          <a:latin typeface="Cambria Math"/>
                          <a:cs typeface="Cambria Math"/>
                        </a:endParaRP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</a:tr>
                <a:tr h="305041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b="0" dirty="0" smtClean="0">
                            <a:solidFill>
                              <a:schemeClr val="accent2"/>
                            </a:solidFill>
                            <a:latin typeface="Cambria Math"/>
                            <a:cs typeface="Cambria Math"/>
                          </a:rPr>
                          <a:t>…</a:t>
                        </a:r>
                        <a:endParaRPr lang="en-US" sz="1800" b="0" dirty="0">
                          <a:solidFill>
                            <a:schemeClr val="accent2"/>
                          </a:solidFill>
                          <a:latin typeface="Cambria Math"/>
                          <a:cs typeface="Cambria Math"/>
                        </a:endParaRP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</a:tr>
                <a:tr h="305041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b="0" dirty="0" smtClean="0">
                            <a:solidFill>
                              <a:schemeClr val="accent2"/>
                            </a:solidFill>
                            <a:latin typeface="Cambria Math"/>
                            <a:cs typeface="Cambria Math"/>
                          </a:rPr>
                          <a:t>…</a:t>
                        </a:r>
                        <a:endParaRPr lang="en-US" sz="1800" b="0" dirty="0">
                          <a:solidFill>
                            <a:schemeClr val="accent2"/>
                          </a:solidFill>
                          <a:latin typeface="Cambria Math"/>
                          <a:cs typeface="Cambria Math"/>
                        </a:endParaRP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</a:tr>
                <a:tr h="305041"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800" b="0" baseline="0" dirty="0" err="1" smtClean="0">
                            <a:solidFill>
                              <a:schemeClr val="accent2"/>
                            </a:solidFill>
                            <a:latin typeface="Cambria Math"/>
                            <a:cs typeface="Cambria Math"/>
                          </a:rPr>
                          <a:t>p</a:t>
                        </a:r>
                        <a:r>
                          <a:rPr lang="en-US" sz="1800" b="0" baseline="-25000" dirty="0" err="1" smtClean="0">
                            <a:solidFill>
                              <a:schemeClr val="accent2"/>
                            </a:solidFill>
                            <a:latin typeface="Cambria Math"/>
                            <a:cs typeface="Cambria Math"/>
                          </a:rPr>
                          <a:t>n</a:t>
                        </a:r>
                        <a:r>
                          <a:rPr lang="en-US" sz="1800" b="0" dirty="0" smtClean="0">
                            <a:solidFill>
                              <a:schemeClr val="accent2"/>
                            </a:solidFill>
                            <a:latin typeface="Cambria Math"/>
                            <a:cs typeface="Cambria Math"/>
                          </a:rPr>
                          <a:t>(t+1)</a:t>
                        </a: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</a:tr>
              </a:tbl>
            </a:graphicData>
          </a:graphic>
        </p:graphicFrame>
        <p:graphicFrame>
          <p:nvGraphicFramePr>
            <p:cNvPr id="26" name="Content Placeholder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4010335"/>
                </p:ext>
              </p:extLst>
            </p:nvPr>
          </p:nvGraphicFramePr>
          <p:xfrm>
            <a:off x="6308397" y="1805617"/>
            <a:ext cx="1003081" cy="170581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002403"/>
                </a:tblGrid>
                <a:tr h="305041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b="0" baseline="0" dirty="0" smtClean="0">
                            <a:solidFill>
                              <a:srgbClr val="DB5F66"/>
                            </a:solidFill>
                            <a:latin typeface="Cambria Math"/>
                            <a:cs typeface="Cambria Math"/>
                          </a:rPr>
                          <a:t>p</a:t>
                        </a:r>
                        <a:r>
                          <a:rPr lang="en-US" sz="1800" b="0" baseline="-25000" dirty="0" smtClean="0">
                            <a:solidFill>
                              <a:srgbClr val="DB5F66"/>
                            </a:solidFill>
                            <a:latin typeface="Cambria Math"/>
                            <a:cs typeface="Cambria Math"/>
                          </a:rPr>
                          <a:t>1</a:t>
                        </a:r>
                        <a:r>
                          <a:rPr lang="en-US" sz="1800" b="0" dirty="0" smtClean="0">
                            <a:solidFill>
                              <a:srgbClr val="DB5F66"/>
                            </a:solidFill>
                            <a:latin typeface="Cambria Math"/>
                            <a:cs typeface="Cambria Math"/>
                          </a:rPr>
                          <a:t>(t)</a:t>
                        </a:r>
                        <a:endParaRPr lang="en-US" sz="1800" b="0" dirty="0">
                          <a:solidFill>
                            <a:srgbClr val="DB5F66"/>
                          </a:solidFill>
                          <a:latin typeface="Cambria Math"/>
                          <a:cs typeface="Cambria Math"/>
                        </a:endParaRP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381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</a:tr>
                <a:tr h="305041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b="0" baseline="0" dirty="0" smtClean="0">
                            <a:solidFill>
                              <a:srgbClr val="DB5F66"/>
                            </a:solidFill>
                            <a:latin typeface="Cambria Math"/>
                            <a:cs typeface="Cambria Math"/>
                          </a:rPr>
                          <a:t>p</a:t>
                        </a:r>
                        <a:r>
                          <a:rPr lang="en-US" sz="1800" b="0" baseline="-25000" dirty="0" smtClean="0">
                            <a:solidFill>
                              <a:srgbClr val="DB5F66"/>
                            </a:solidFill>
                            <a:latin typeface="Cambria Math"/>
                            <a:cs typeface="Cambria Math"/>
                          </a:rPr>
                          <a:t>2</a:t>
                        </a:r>
                        <a:r>
                          <a:rPr lang="en-US" sz="1800" b="0" dirty="0" smtClean="0">
                            <a:solidFill>
                              <a:srgbClr val="DB5F66"/>
                            </a:solidFill>
                            <a:latin typeface="Cambria Math"/>
                            <a:cs typeface="Cambria Math"/>
                          </a:rPr>
                          <a:t>(t)</a:t>
                        </a:r>
                        <a:endParaRPr lang="en-US" sz="1800" b="0" dirty="0">
                          <a:solidFill>
                            <a:srgbClr val="DB5F66"/>
                          </a:solidFill>
                          <a:latin typeface="Cambria Math"/>
                          <a:cs typeface="Cambria Math"/>
                        </a:endParaRP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</a:tr>
                <a:tr h="305041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b="0" dirty="0" smtClean="0">
                            <a:solidFill>
                              <a:srgbClr val="DB5F66"/>
                            </a:solidFill>
                            <a:latin typeface="Cambria Math"/>
                            <a:cs typeface="Cambria Math"/>
                          </a:rPr>
                          <a:t>…</a:t>
                        </a:r>
                        <a:endParaRPr lang="en-US" sz="1800" b="0" dirty="0">
                          <a:solidFill>
                            <a:srgbClr val="C84EFE"/>
                          </a:solidFill>
                          <a:latin typeface="Cambria Math"/>
                          <a:cs typeface="Cambria Math"/>
                        </a:endParaRP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</a:tr>
                <a:tr h="305041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b="0" dirty="0" smtClean="0">
                            <a:solidFill>
                              <a:srgbClr val="DB5F66"/>
                            </a:solidFill>
                            <a:latin typeface="Cambria Math"/>
                            <a:cs typeface="Cambria Math"/>
                          </a:rPr>
                          <a:t>…</a:t>
                        </a:r>
                        <a:endParaRPr lang="en-US" sz="1800" b="0" dirty="0">
                          <a:solidFill>
                            <a:srgbClr val="DB5F66"/>
                          </a:solidFill>
                          <a:latin typeface="Cambria Math"/>
                          <a:cs typeface="Cambria Math"/>
                        </a:endParaRP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</a:tr>
                <a:tr h="305041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b="0" baseline="0" dirty="0" err="1" smtClean="0">
                            <a:solidFill>
                              <a:srgbClr val="DB5F66"/>
                            </a:solidFill>
                            <a:latin typeface="Cambria Math"/>
                            <a:cs typeface="Cambria Math"/>
                          </a:rPr>
                          <a:t>p</a:t>
                        </a:r>
                        <a:r>
                          <a:rPr lang="en-US" sz="1800" b="0" baseline="-25000" dirty="0" err="1" smtClean="0">
                            <a:solidFill>
                              <a:srgbClr val="DB5F66"/>
                            </a:solidFill>
                            <a:latin typeface="Cambria Math"/>
                            <a:cs typeface="Cambria Math"/>
                          </a:rPr>
                          <a:t>n</a:t>
                        </a:r>
                        <a:r>
                          <a:rPr lang="en-US" sz="1800" b="0" dirty="0" smtClean="0">
                            <a:solidFill>
                              <a:srgbClr val="DB5F66"/>
                            </a:solidFill>
                            <a:latin typeface="Cambria Math"/>
                            <a:cs typeface="Cambria Math"/>
                          </a:rPr>
                          <a:t>(t)</a:t>
                        </a:r>
                        <a:endParaRPr lang="en-US" sz="1800" b="0" dirty="0">
                          <a:solidFill>
                            <a:srgbClr val="DB5F66"/>
                          </a:solidFill>
                          <a:latin typeface="Cambria Math"/>
                          <a:cs typeface="Cambria Math"/>
                        </a:endParaRP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</a:tr>
              </a:tbl>
            </a:graphicData>
          </a:graphic>
        </p:graphicFrame>
        <p:graphicFrame>
          <p:nvGraphicFramePr>
            <p:cNvPr id="15" name="Content Placeholder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23179064"/>
                </p:ext>
              </p:extLst>
            </p:nvPr>
          </p:nvGraphicFramePr>
          <p:xfrm>
            <a:off x="3508538" y="1804390"/>
            <a:ext cx="2583966" cy="170581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444616"/>
                  <a:gridCol w="443910"/>
                  <a:gridCol w="443910"/>
                  <a:gridCol w="620800"/>
                  <a:gridCol w="628984"/>
                </a:tblGrid>
                <a:tr h="305041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b="0" dirty="0" smtClean="0">
                            <a:solidFill>
                              <a:srgbClr val="69DEDC"/>
                            </a:solidFill>
                            <a:latin typeface="Cambria Math"/>
                            <a:cs typeface="Cambria Math"/>
                          </a:rPr>
                          <a:t>δ</a:t>
                        </a:r>
                        <a:r>
                          <a:rPr lang="en-US" sz="1800" b="0" baseline="-25000" dirty="0" smtClean="0">
                            <a:solidFill>
                              <a:srgbClr val="69DEDC"/>
                            </a:solidFill>
                            <a:latin typeface="Cambria Math"/>
                            <a:cs typeface="Cambria Math"/>
                          </a:rPr>
                          <a:t>1</a:t>
                        </a:r>
                        <a:endParaRPr lang="en-US" sz="1800" b="0" baseline="-25000" dirty="0">
                          <a:solidFill>
                            <a:srgbClr val="69DEDC"/>
                          </a:solidFill>
                          <a:latin typeface="Cambria Math"/>
                          <a:cs typeface="Cambria Math"/>
                        </a:endParaRP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381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b="0" dirty="0" smtClean="0">
                            <a:solidFill>
                              <a:schemeClr val="accent4"/>
                            </a:solidFill>
                            <a:latin typeface="Cambria Math"/>
                            <a:cs typeface="Cambria Math"/>
                          </a:rPr>
                          <a:t>b</a:t>
                        </a:r>
                        <a:r>
                          <a:rPr lang="en-US" sz="1800" b="0" baseline="-25000" dirty="0" smtClean="0">
                            <a:solidFill>
                              <a:schemeClr val="accent4"/>
                            </a:solidFill>
                            <a:latin typeface="Cambria Math"/>
                            <a:cs typeface="Cambria Math"/>
                          </a:rPr>
                          <a:t>12</a:t>
                        </a:r>
                        <a:endParaRPr lang="en-US" sz="1800" b="0" baseline="-25000" dirty="0">
                          <a:solidFill>
                            <a:schemeClr val="accent4"/>
                          </a:solidFill>
                          <a:latin typeface="Cambria Math"/>
                          <a:cs typeface="Cambria Math"/>
                        </a:endParaRP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381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b="0" dirty="0" smtClean="0">
                            <a:solidFill>
                              <a:schemeClr val="accent4"/>
                            </a:solidFill>
                            <a:latin typeface="Cambria Math"/>
                            <a:cs typeface="Cambria Math"/>
                          </a:rPr>
                          <a:t>…</a:t>
                        </a:r>
                        <a:endParaRPr lang="en-US" sz="1800" b="0" dirty="0">
                          <a:solidFill>
                            <a:schemeClr val="accent4"/>
                          </a:solidFill>
                          <a:latin typeface="Cambria Math"/>
                          <a:cs typeface="Cambria Math"/>
                        </a:endParaRP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381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b="0" dirty="0" smtClean="0">
                            <a:solidFill>
                              <a:schemeClr val="accent4"/>
                            </a:solidFill>
                            <a:latin typeface="Cambria Math"/>
                            <a:cs typeface="Cambria Math"/>
                          </a:rPr>
                          <a:t>…</a:t>
                        </a:r>
                        <a:endParaRPr lang="en-US" sz="1800" b="0" dirty="0">
                          <a:solidFill>
                            <a:schemeClr val="accent4"/>
                          </a:solidFill>
                          <a:latin typeface="Cambria Math"/>
                          <a:cs typeface="Cambria Math"/>
                        </a:endParaRP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381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b="0" dirty="0" smtClean="0">
                            <a:solidFill>
                              <a:schemeClr val="accent4"/>
                            </a:solidFill>
                            <a:latin typeface="Cambria Math"/>
                            <a:cs typeface="Cambria Math"/>
                          </a:rPr>
                          <a:t>b</a:t>
                        </a:r>
                        <a:r>
                          <a:rPr lang="en-US" sz="1800" b="0" baseline="-25000" dirty="0" smtClean="0">
                            <a:solidFill>
                              <a:schemeClr val="accent4"/>
                            </a:solidFill>
                            <a:latin typeface="Cambria Math"/>
                            <a:cs typeface="Cambria Math"/>
                          </a:rPr>
                          <a:t>1n</a:t>
                        </a:r>
                        <a:endParaRPr lang="en-US" sz="1800" b="0" baseline="-25000" dirty="0">
                          <a:solidFill>
                            <a:schemeClr val="accent4"/>
                          </a:solidFill>
                          <a:latin typeface="Cambria Math"/>
                          <a:cs typeface="Cambria Math"/>
                        </a:endParaRP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381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</a:tr>
                <a:tr h="305041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b="0" dirty="0" smtClean="0">
                            <a:solidFill>
                              <a:srgbClr val="FFC000"/>
                            </a:solidFill>
                            <a:latin typeface="Cambria Math"/>
                            <a:cs typeface="Cambria Math"/>
                          </a:rPr>
                          <a:t>b</a:t>
                        </a:r>
                        <a:r>
                          <a:rPr lang="en-US" sz="1800" b="0" baseline="-25000" dirty="0" smtClean="0">
                            <a:solidFill>
                              <a:srgbClr val="FFC000"/>
                            </a:solidFill>
                            <a:latin typeface="Cambria Math"/>
                            <a:cs typeface="Cambria Math"/>
                          </a:rPr>
                          <a:t>21</a:t>
                        </a:r>
                        <a:endParaRPr lang="en-US" sz="1800" b="0" baseline="-25000" dirty="0">
                          <a:solidFill>
                            <a:srgbClr val="FFC000"/>
                          </a:solidFill>
                          <a:latin typeface="Cambria Math"/>
                          <a:cs typeface="Cambria Math"/>
                        </a:endParaRP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800" b="0" dirty="0" smtClean="0">
                            <a:solidFill>
                              <a:srgbClr val="69DEDC"/>
                            </a:solidFill>
                            <a:latin typeface="Cambria Math"/>
                            <a:cs typeface="Cambria Math"/>
                          </a:rPr>
                          <a:t>δ</a:t>
                        </a:r>
                        <a:r>
                          <a:rPr lang="en-US" sz="1800" b="0" baseline="-25000" dirty="0" smtClean="0">
                            <a:solidFill>
                              <a:srgbClr val="69DEDC"/>
                            </a:solidFill>
                            <a:latin typeface="Cambria Math"/>
                            <a:cs typeface="Cambria Math"/>
                          </a:rPr>
                          <a:t>2</a:t>
                        </a: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b="0" dirty="0" smtClean="0">
                            <a:solidFill>
                              <a:srgbClr val="FFC000"/>
                            </a:solidFill>
                            <a:latin typeface="Cambria Math"/>
                            <a:cs typeface="Cambria Math"/>
                          </a:rPr>
                          <a:t>b</a:t>
                        </a:r>
                        <a:r>
                          <a:rPr lang="en-US" sz="1800" b="0" baseline="-25000" dirty="0" smtClean="0">
                            <a:solidFill>
                              <a:srgbClr val="FFC000"/>
                            </a:solidFill>
                            <a:latin typeface="Cambria Math"/>
                            <a:cs typeface="Cambria Math"/>
                          </a:rPr>
                          <a:t>23</a:t>
                        </a:r>
                        <a:endParaRPr lang="en-US" sz="1800" b="0" dirty="0">
                          <a:solidFill>
                            <a:srgbClr val="FFC000"/>
                          </a:solidFill>
                          <a:latin typeface="Cambria Math"/>
                          <a:cs typeface="Cambria Math"/>
                        </a:endParaRP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b="0" dirty="0" smtClean="0">
                            <a:solidFill>
                              <a:srgbClr val="FFC000"/>
                            </a:solidFill>
                            <a:latin typeface="Cambria Math"/>
                            <a:cs typeface="Cambria Math"/>
                          </a:rPr>
                          <a:t>…</a:t>
                        </a:r>
                        <a:endParaRPr lang="en-US" sz="1800" b="0" dirty="0">
                          <a:solidFill>
                            <a:srgbClr val="FFC000"/>
                          </a:solidFill>
                          <a:latin typeface="Cambria Math"/>
                          <a:cs typeface="Cambria Math"/>
                        </a:endParaRP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b="0" dirty="0" smtClean="0">
                            <a:solidFill>
                              <a:srgbClr val="FFC000"/>
                            </a:solidFill>
                            <a:latin typeface="Cambria Math"/>
                            <a:cs typeface="Cambria Math"/>
                          </a:rPr>
                          <a:t>…</a:t>
                        </a:r>
                        <a:endParaRPr lang="en-US" sz="1800" b="0" dirty="0">
                          <a:solidFill>
                            <a:srgbClr val="FFC000"/>
                          </a:solidFill>
                          <a:latin typeface="Cambria Math"/>
                          <a:cs typeface="Cambria Math"/>
                        </a:endParaRP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</a:tr>
                <a:tr h="305041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b="0" dirty="0" smtClean="0">
                            <a:solidFill>
                              <a:srgbClr val="FFC000"/>
                            </a:solidFill>
                            <a:latin typeface="Cambria Math"/>
                            <a:cs typeface="Cambria Math"/>
                          </a:rPr>
                          <a:t>b</a:t>
                        </a:r>
                        <a:r>
                          <a:rPr lang="en-US" sz="1800" b="0" baseline="-25000" dirty="0" smtClean="0">
                            <a:solidFill>
                              <a:srgbClr val="FFC000"/>
                            </a:solidFill>
                            <a:latin typeface="Cambria Math"/>
                            <a:cs typeface="Cambria Math"/>
                          </a:rPr>
                          <a:t>31</a:t>
                        </a:r>
                        <a:endParaRPr lang="en-US" sz="1800" b="0" dirty="0">
                          <a:solidFill>
                            <a:srgbClr val="FFC000"/>
                          </a:solidFill>
                          <a:latin typeface="Cambria Math"/>
                          <a:cs typeface="Cambria Math"/>
                        </a:endParaRP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b="0" dirty="0" smtClean="0">
                            <a:solidFill>
                              <a:srgbClr val="FFC000"/>
                            </a:solidFill>
                            <a:latin typeface="Cambria Math"/>
                            <a:cs typeface="Cambria Math"/>
                          </a:rPr>
                          <a:t>b</a:t>
                        </a:r>
                        <a:r>
                          <a:rPr lang="en-US" sz="1800" b="0" baseline="-25000" dirty="0" smtClean="0">
                            <a:solidFill>
                              <a:srgbClr val="FFC000"/>
                            </a:solidFill>
                            <a:latin typeface="Cambria Math"/>
                            <a:cs typeface="Cambria Math"/>
                          </a:rPr>
                          <a:t>31</a:t>
                        </a:r>
                        <a:endParaRPr lang="en-US" sz="1800" b="0" dirty="0">
                          <a:solidFill>
                            <a:srgbClr val="FFC000"/>
                          </a:solidFill>
                          <a:latin typeface="Cambria Math"/>
                          <a:cs typeface="Cambria Math"/>
                        </a:endParaRP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800" b="0" dirty="0" smtClean="0">
                            <a:solidFill>
                              <a:srgbClr val="69DEDC"/>
                            </a:solidFill>
                            <a:latin typeface="Cambria Math"/>
                            <a:cs typeface="Cambria Math"/>
                          </a:rPr>
                          <a:t>δ</a:t>
                        </a:r>
                        <a:r>
                          <a:rPr lang="en-US" sz="1800" b="0" baseline="-25000" dirty="0" smtClean="0">
                            <a:solidFill>
                              <a:srgbClr val="69DEDC"/>
                            </a:solidFill>
                            <a:latin typeface="Cambria Math"/>
                            <a:cs typeface="Cambria Math"/>
                          </a:rPr>
                          <a:t>3</a:t>
                        </a: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b="0" dirty="0" smtClean="0">
                            <a:solidFill>
                              <a:srgbClr val="FFC000"/>
                            </a:solidFill>
                            <a:latin typeface="Cambria Math"/>
                            <a:cs typeface="Cambria Math"/>
                          </a:rPr>
                          <a:t>…</a:t>
                        </a:r>
                        <a:endParaRPr lang="en-US" sz="1800" b="0" dirty="0">
                          <a:solidFill>
                            <a:srgbClr val="FFC000"/>
                          </a:solidFill>
                          <a:latin typeface="Cambria Math"/>
                          <a:cs typeface="Cambria Math"/>
                        </a:endParaRP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b="0" dirty="0" smtClean="0">
                            <a:solidFill>
                              <a:srgbClr val="FFC000"/>
                            </a:solidFill>
                            <a:latin typeface="Cambria Math"/>
                            <a:cs typeface="Cambria Math"/>
                          </a:rPr>
                          <a:t>…</a:t>
                        </a:r>
                        <a:endParaRPr lang="en-US" sz="1800" b="0" dirty="0">
                          <a:solidFill>
                            <a:srgbClr val="FFC000"/>
                          </a:solidFill>
                          <a:latin typeface="Cambria Math"/>
                          <a:cs typeface="Cambria Math"/>
                        </a:endParaRP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</a:tr>
                <a:tr h="305041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b="0" dirty="0" smtClean="0">
                            <a:solidFill>
                              <a:srgbClr val="FFC000"/>
                            </a:solidFill>
                            <a:latin typeface="Cambria Math"/>
                            <a:cs typeface="Cambria Math"/>
                          </a:rPr>
                          <a:t>…</a:t>
                        </a:r>
                        <a:endParaRPr lang="en-US" sz="1800" b="0" dirty="0">
                          <a:solidFill>
                            <a:srgbClr val="FFC000"/>
                          </a:solidFill>
                          <a:latin typeface="Cambria Math"/>
                          <a:cs typeface="Cambria Math"/>
                        </a:endParaRP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b="0" dirty="0" smtClean="0">
                            <a:solidFill>
                              <a:srgbClr val="FFC000"/>
                            </a:solidFill>
                            <a:latin typeface="Cambria Math"/>
                            <a:cs typeface="Cambria Math"/>
                          </a:rPr>
                          <a:t>…</a:t>
                        </a:r>
                        <a:endParaRPr lang="en-US" sz="1800" b="0" dirty="0">
                          <a:solidFill>
                            <a:srgbClr val="FFC000"/>
                          </a:solidFill>
                          <a:latin typeface="Cambria Math"/>
                          <a:cs typeface="Cambria Math"/>
                        </a:endParaRP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b="0" dirty="0" smtClean="0">
                            <a:solidFill>
                              <a:srgbClr val="FFC000"/>
                            </a:solidFill>
                            <a:latin typeface="Cambria Math"/>
                            <a:cs typeface="Cambria Math"/>
                          </a:rPr>
                          <a:t>…</a:t>
                        </a:r>
                        <a:endParaRPr lang="en-US" sz="1800" b="0" dirty="0">
                          <a:solidFill>
                            <a:srgbClr val="FFC000"/>
                          </a:solidFill>
                          <a:latin typeface="Cambria Math"/>
                          <a:cs typeface="Cambria Math"/>
                        </a:endParaRP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800" b="0" dirty="0" smtClean="0">
                            <a:solidFill>
                              <a:srgbClr val="69DEDC"/>
                            </a:solidFill>
                            <a:latin typeface="Cambria Math"/>
                            <a:cs typeface="Cambria Math"/>
                          </a:rPr>
                          <a:t>…</a:t>
                        </a: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b="0" dirty="0" smtClean="0">
                            <a:solidFill>
                              <a:srgbClr val="FFC000"/>
                            </a:solidFill>
                            <a:latin typeface="Cambria Math"/>
                            <a:cs typeface="Cambria Math"/>
                          </a:rPr>
                          <a:t>b</a:t>
                        </a:r>
                        <a:r>
                          <a:rPr lang="en-US" sz="1800" b="0" baseline="-25000" dirty="0" smtClean="0">
                            <a:solidFill>
                              <a:srgbClr val="FFC000"/>
                            </a:solidFill>
                            <a:latin typeface="Cambria Math"/>
                            <a:cs typeface="Cambria Math"/>
                          </a:rPr>
                          <a:t>n-1,n</a:t>
                        </a:r>
                        <a:endParaRPr lang="en-US" sz="1800" b="0" dirty="0">
                          <a:solidFill>
                            <a:srgbClr val="FFC000"/>
                          </a:solidFill>
                          <a:latin typeface="Cambria Math"/>
                          <a:cs typeface="Cambria Math"/>
                        </a:endParaRP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</a:tr>
                <a:tr h="305041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b="0" dirty="0" smtClean="0">
                            <a:solidFill>
                              <a:srgbClr val="FFC000"/>
                            </a:solidFill>
                            <a:latin typeface="Cambria Math"/>
                            <a:cs typeface="Cambria Math"/>
                          </a:rPr>
                          <a:t>b</a:t>
                        </a:r>
                        <a:r>
                          <a:rPr lang="en-US" sz="1800" b="0" baseline="-25000" dirty="0" smtClean="0">
                            <a:solidFill>
                              <a:srgbClr val="FFC000"/>
                            </a:solidFill>
                            <a:latin typeface="Cambria Math"/>
                            <a:cs typeface="Cambria Math"/>
                          </a:rPr>
                          <a:t>n1</a:t>
                        </a:r>
                        <a:endParaRPr lang="en-US" sz="1800" b="0" dirty="0">
                          <a:solidFill>
                            <a:srgbClr val="FFC000"/>
                          </a:solidFill>
                          <a:latin typeface="Cambria Math"/>
                          <a:cs typeface="Cambria Math"/>
                        </a:endParaRP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b="0" dirty="0" smtClean="0">
                            <a:solidFill>
                              <a:srgbClr val="FFC000"/>
                            </a:solidFill>
                            <a:latin typeface="Cambria Math"/>
                            <a:cs typeface="Cambria Math"/>
                          </a:rPr>
                          <a:t>…</a:t>
                        </a:r>
                        <a:endParaRPr lang="en-US" sz="1800" b="0" dirty="0">
                          <a:solidFill>
                            <a:srgbClr val="FFC000"/>
                          </a:solidFill>
                          <a:latin typeface="Cambria Math"/>
                          <a:cs typeface="Cambria Math"/>
                        </a:endParaRP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b="0" dirty="0" smtClean="0">
                            <a:solidFill>
                              <a:srgbClr val="FFC000"/>
                            </a:solidFill>
                            <a:latin typeface="Cambria Math"/>
                            <a:cs typeface="Cambria Math"/>
                          </a:rPr>
                          <a:t>…</a:t>
                        </a:r>
                        <a:endParaRPr lang="en-US" sz="1800" b="0" dirty="0">
                          <a:solidFill>
                            <a:srgbClr val="FFC000"/>
                          </a:solidFill>
                          <a:latin typeface="Cambria Math"/>
                          <a:cs typeface="Cambria Math"/>
                        </a:endParaRP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b="0" dirty="0" smtClean="0">
                            <a:solidFill>
                              <a:srgbClr val="FFC000"/>
                            </a:solidFill>
                            <a:latin typeface="Cambria Math"/>
                            <a:cs typeface="Cambria Math"/>
                          </a:rPr>
                          <a:t>b</a:t>
                        </a:r>
                        <a:r>
                          <a:rPr lang="en-US" sz="1800" b="0" baseline="-25000" dirty="0" smtClean="0">
                            <a:solidFill>
                              <a:srgbClr val="FFC000"/>
                            </a:solidFill>
                            <a:latin typeface="Cambria Math"/>
                            <a:cs typeface="Cambria Math"/>
                          </a:rPr>
                          <a:t>n,n-1</a:t>
                        </a:r>
                        <a:endParaRPr lang="en-US" sz="1800" b="0" dirty="0">
                          <a:solidFill>
                            <a:srgbClr val="FFC000"/>
                          </a:solidFill>
                          <a:latin typeface="Cambria Math"/>
                          <a:cs typeface="Cambria Math"/>
                        </a:endParaRP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800" b="0" dirty="0" err="1" smtClean="0">
                            <a:solidFill>
                              <a:srgbClr val="69DEDC"/>
                            </a:solidFill>
                            <a:latin typeface="Cambria Math"/>
                            <a:cs typeface="Cambria Math"/>
                          </a:rPr>
                          <a:t>δ</a:t>
                        </a:r>
                        <a:r>
                          <a:rPr lang="en-US" sz="1800" b="0" baseline="-25000" dirty="0" err="1" smtClean="0">
                            <a:solidFill>
                              <a:srgbClr val="69DEDC"/>
                            </a:solidFill>
                            <a:latin typeface="Cambria Math"/>
                            <a:cs typeface="Cambria Math"/>
                          </a:rPr>
                          <a:t>n</a:t>
                        </a:r>
                        <a:endParaRPr lang="en-US" sz="1800" b="0" baseline="-25000" dirty="0" smtClean="0">
                          <a:solidFill>
                            <a:srgbClr val="69DEDC"/>
                          </a:solidFill>
                          <a:latin typeface="Cambria Math"/>
                          <a:cs typeface="Cambria Math"/>
                        </a:endParaRPr>
                      </a:p>
                    </a:txBody>
                    <a:tcPr marL="66842" marR="66842" marT="33421" marB="33421" anchor="ctr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</a:tr>
              </a:tbl>
            </a:graphicData>
          </a:graphic>
        </p:graphicFrame>
        <p:sp>
          <p:nvSpPr>
            <p:cNvPr id="16" name="Double Bracket 15"/>
            <p:cNvSpPr/>
            <p:nvPr/>
          </p:nvSpPr>
          <p:spPr>
            <a:xfrm>
              <a:off x="3402474" y="1822263"/>
              <a:ext cx="2688284" cy="1758845"/>
            </a:xfrm>
            <a:prstGeom prst="bracketPair">
              <a:avLst/>
            </a:prstGeom>
            <a:ln w="38100" cap="rnd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8" name="Double Bracket 17"/>
            <p:cNvSpPr/>
            <p:nvPr/>
          </p:nvSpPr>
          <p:spPr>
            <a:xfrm>
              <a:off x="6427030" y="1812489"/>
              <a:ext cx="777930" cy="1765158"/>
            </a:xfrm>
            <a:prstGeom prst="bracketPair">
              <a:avLst/>
            </a:prstGeom>
            <a:ln w="38100" cap="rnd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0" name="Double Bracket 19"/>
            <p:cNvSpPr/>
            <p:nvPr/>
          </p:nvSpPr>
          <p:spPr>
            <a:xfrm>
              <a:off x="1680951" y="1833284"/>
              <a:ext cx="981293" cy="1765584"/>
            </a:xfrm>
            <a:prstGeom prst="bracketPair">
              <a:avLst/>
            </a:prstGeom>
            <a:ln w="38100" cap="rnd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23033" y="2314115"/>
              <a:ext cx="389312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=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Picture 27"/>
          <p:cNvPicPr/>
          <p:nvPr/>
        </p:nvPicPr>
        <p:blipFill>
          <a:blip r:embed="rId4">
            <a:duotone>
              <a:prstClr val="black"/>
              <a:srgbClr val="FFFFFF">
                <a:tint val="45000"/>
                <a:satMod val="400000"/>
              </a:srgbClr>
            </a:duotone>
            <a:lum bright="100000" contrast="-100000"/>
          </a:blip>
          <a:stretch>
            <a:fillRect/>
          </a:stretch>
        </p:blipFill>
        <p:spPr>
          <a:xfrm>
            <a:off x="3152414" y="1441659"/>
            <a:ext cx="3842635" cy="803775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401081" y="2938776"/>
            <a:ext cx="25785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Helvetica"/>
                <a:ea typeface="Helvetica Light" charset="0"/>
                <a:cs typeface="Helvetica"/>
              </a:rPr>
              <a:t>Matrix Formulation:</a:t>
            </a:r>
            <a:endParaRPr lang="en-US" sz="2000" b="1" dirty="0">
              <a:solidFill>
                <a:schemeClr val="bg1"/>
              </a:solidFill>
              <a:latin typeface="Helvetica"/>
              <a:ea typeface="Helvetica Light" charset="0"/>
              <a:cs typeface="Helvetica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01081" y="4169730"/>
            <a:ext cx="47616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Helvetica"/>
                <a:ea typeface="Helvetica Light" charset="0"/>
                <a:cs typeface="Helvetica"/>
              </a:rPr>
              <a:t>Solving for Natural Recovery Rates:</a:t>
            </a:r>
            <a:endParaRPr lang="en-US" sz="2000" b="1" dirty="0">
              <a:solidFill>
                <a:schemeClr val="bg1"/>
              </a:solidFill>
              <a:latin typeface="Helvetica"/>
              <a:ea typeface="Helvetica Light" charset="0"/>
              <a:cs typeface="Helvetic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26579" y="4653685"/>
            <a:ext cx="5259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Initialize a possible set of </a:t>
            </a:r>
            <a:r>
              <a:rPr lang="en-US" dirty="0" err="1" smtClean="0">
                <a:solidFill>
                  <a:srgbClr val="69DEDC"/>
                </a:solidFill>
                <a:latin typeface="Cambria Math"/>
                <a:cs typeface="Cambria Math"/>
              </a:rPr>
              <a:t>δ</a:t>
            </a:r>
            <a:r>
              <a:rPr lang="en-US" baseline="-25000" dirty="0" err="1" smtClean="0">
                <a:solidFill>
                  <a:srgbClr val="69DEDC"/>
                </a:solidFill>
                <a:latin typeface="Cambria Math"/>
                <a:cs typeface="Cambria Math"/>
              </a:rPr>
              <a:t>i</a:t>
            </a:r>
            <a:r>
              <a:rPr lang="en-US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values</a:t>
            </a:r>
          </a:p>
          <a:p>
            <a:pPr>
              <a:spcAft>
                <a:spcPts val="1200"/>
              </a:spcAft>
            </a:pPr>
            <a:r>
              <a:rPr 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Calculate absolute difference between real &amp; estimated data across all cities and years </a:t>
            </a:r>
          </a:p>
          <a:p>
            <a:pPr>
              <a:spcAft>
                <a:spcPts val="1200"/>
              </a:spcAft>
            </a:pPr>
            <a:r>
              <a:rPr 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Repeat steps 1 &amp; 2 for all combinations of </a:t>
            </a:r>
            <a:r>
              <a:rPr lang="en-US" dirty="0" err="1">
                <a:solidFill>
                  <a:srgbClr val="69DEDC"/>
                </a:solidFill>
                <a:latin typeface="Cambria Math"/>
                <a:cs typeface="Cambria Math"/>
              </a:rPr>
              <a:t>δ</a:t>
            </a:r>
            <a:r>
              <a:rPr lang="en-US" baseline="-25000" dirty="0" err="1">
                <a:solidFill>
                  <a:srgbClr val="69DEDC"/>
                </a:solidFill>
                <a:latin typeface="Cambria Math"/>
                <a:cs typeface="Cambria Math"/>
              </a:rPr>
              <a:t>i</a:t>
            </a:r>
            <a:endParaRPr lang="en-US" dirty="0" smtClean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spcAft>
                <a:spcPts val="1200"/>
              </a:spcAft>
            </a:pPr>
            <a:r>
              <a:rPr 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Return set of </a:t>
            </a:r>
            <a:r>
              <a:rPr lang="en-US" dirty="0" err="1">
                <a:solidFill>
                  <a:srgbClr val="69DEDC"/>
                </a:solidFill>
                <a:latin typeface="Cambria Math"/>
                <a:cs typeface="Cambria Math"/>
              </a:rPr>
              <a:t>δ</a:t>
            </a:r>
            <a:r>
              <a:rPr lang="en-US" baseline="-25000" dirty="0" err="1">
                <a:solidFill>
                  <a:srgbClr val="69DEDC"/>
                </a:solidFill>
                <a:latin typeface="Cambria Math"/>
                <a:cs typeface="Cambria Math"/>
              </a:rPr>
              <a:t>i</a:t>
            </a:r>
            <a:r>
              <a:rPr lang="en-US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values with minimum difference</a:t>
            </a:r>
          </a:p>
        </p:txBody>
      </p:sp>
      <p:sp>
        <p:nvSpPr>
          <p:cNvPr id="35" name="Oval 34"/>
          <p:cNvSpPr/>
          <p:nvPr/>
        </p:nvSpPr>
        <p:spPr>
          <a:xfrm>
            <a:off x="498870" y="4688007"/>
            <a:ext cx="360696" cy="363546"/>
          </a:xfrm>
          <a:prstGeom prst="ellipse">
            <a:avLst/>
          </a:prstGeom>
          <a:solidFill>
            <a:srgbClr val="19B3B1"/>
          </a:solidFill>
          <a:ln>
            <a:solidFill>
              <a:srgbClr val="19B3B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1"/>
          <a:lstStyle/>
          <a:p>
            <a:pPr algn="ctr"/>
            <a:r>
              <a:rPr lang="en-US" b="1" dirty="0">
                <a:latin typeface="Helvetica"/>
                <a:cs typeface="Helvetica"/>
              </a:rPr>
              <a:t>1</a:t>
            </a:r>
            <a:endParaRPr lang="en-US" sz="2400" b="1" dirty="0">
              <a:latin typeface="Helvetica"/>
              <a:cs typeface="Helvetica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98871" y="5155564"/>
            <a:ext cx="360696" cy="363546"/>
          </a:xfrm>
          <a:prstGeom prst="ellipse">
            <a:avLst/>
          </a:prstGeom>
          <a:solidFill>
            <a:srgbClr val="19B3B1"/>
          </a:solidFill>
          <a:ln>
            <a:solidFill>
              <a:srgbClr val="19B3B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bIns="109728" rtlCol="0" anchor="ctr" anchorCtr="1"/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2</a:t>
            </a:r>
            <a:endParaRPr lang="en-US" sz="2400" b="1" dirty="0">
              <a:latin typeface="Helvetica"/>
              <a:cs typeface="Helvetica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498871" y="5784267"/>
            <a:ext cx="360696" cy="363546"/>
          </a:xfrm>
          <a:prstGeom prst="ellipse">
            <a:avLst/>
          </a:prstGeom>
          <a:solidFill>
            <a:srgbClr val="19B3B1"/>
          </a:solidFill>
          <a:ln>
            <a:solidFill>
              <a:srgbClr val="19B3B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bIns="109728" rtlCol="0" anchor="ctr" anchorCtr="1"/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3</a:t>
            </a:r>
            <a:endParaRPr lang="en-US" sz="2400" b="1" dirty="0">
              <a:latin typeface="Helvetica"/>
              <a:cs typeface="Helvetica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98840" y="6260831"/>
            <a:ext cx="360696" cy="363546"/>
          </a:xfrm>
          <a:prstGeom prst="ellipse">
            <a:avLst/>
          </a:prstGeom>
          <a:solidFill>
            <a:srgbClr val="19B3B1"/>
          </a:solidFill>
          <a:ln>
            <a:solidFill>
              <a:srgbClr val="19B3B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bIns="109728" rtlCol="0" anchor="ctr" anchorCtr="1"/>
          <a:lstStyle/>
          <a:p>
            <a:r>
              <a:rPr lang="en-US" b="1" dirty="0" smtClean="0">
                <a:latin typeface="Helvetica"/>
                <a:cs typeface="Helvetica"/>
              </a:rPr>
              <a:t>4</a:t>
            </a:r>
            <a:endParaRPr lang="en-US" sz="24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995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4" grpId="1"/>
      <p:bldP spid="35" grpId="0" animBg="1"/>
      <p:bldP spid="36" grpId="0" animBg="1"/>
      <p:bldP spid="37" grpId="0" animBg="1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9701"/>
            <a:ext cx="7886700" cy="64394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Resource Allocation Model</a:t>
            </a:r>
            <a:endParaRPr lang="en-US" sz="40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81082" y="231821"/>
            <a:ext cx="2768957" cy="334850"/>
          </a:xfrm>
          <a:prstGeom prst="roundRect">
            <a:avLst>
              <a:gd name="adj" fmla="val 50000"/>
            </a:avLst>
          </a:prstGeom>
          <a:solidFill>
            <a:srgbClr val="19B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MODEL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8566866" y="141668"/>
            <a:ext cx="422588" cy="437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6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28650" y="1313645"/>
            <a:ext cx="7886700" cy="0"/>
          </a:xfrm>
          <a:prstGeom prst="line">
            <a:avLst/>
          </a:prstGeom>
          <a:ln w="31750">
            <a:solidFill>
              <a:srgbClr val="19B3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Screen Shot 2016-03-31 at 2.27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205" y="1501330"/>
            <a:ext cx="4248536" cy="25059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7698" y="1501330"/>
            <a:ext cx="4244569" cy="2505961"/>
          </a:xfrm>
          <a:prstGeom prst="rect">
            <a:avLst/>
          </a:prstGeom>
          <a:solidFill>
            <a:srgbClr val="3A89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2200" b="1" dirty="0" smtClean="0">
                <a:solidFill>
                  <a:prstClr val="white"/>
                </a:solidFill>
                <a:latin typeface="Helvetica"/>
                <a:ea typeface="Helvetica Light" charset="0"/>
                <a:cs typeface="Helvetica"/>
              </a:rPr>
              <a:t>Convex Optimization Problem</a:t>
            </a:r>
            <a:endParaRPr lang="en-US" sz="2200" b="1" dirty="0">
              <a:solidFill>
                <a:prstClr val="white"/>
              </a:solidFill>
              <a:latin typeface="Helvetica"/>
              <a:ea typeface="Helvetica Light" charset="0"/>
              <a:cs typeface="Helvetica"/>
            </a:endParaRPr>
          </a:p>
          <a:p>
            <a:pPr lvl="0" algn="ctr">
              <a:defRPr/>
            </a:pPr>
            <a:endParaRPr lang="en-US" sz="800" dirty="0">
              <a:solidFill>
                <a:prstClr val="white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lvl="0" indent="-285750">
              <a:spcAft>
                <a:spcPts val="600"/>
              </a:spcAft>
              <a:buFont typeface="ArialUnicodeMS" charset="0"/>
              <a:buChar char="◇"/>
              <a:defRPr/>
            </a:pPr>
            <a:r>
              <a:rPr lang="en-US" sz="20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Local min is global min</a:t>
            </a:r>
          </a:p>
          <a:p>
            <a:pPr marL="285750" lvl="0" indent="-285750">
              <a:spcAft>
                <a:spcPts val="600"/>
              </a:spcAft>
              <a:buFont typeface="ArialUnicodeMS" charset="0"/>
              <a:buChar char="◇"/>
              <a:defRPr/>
            </a:pPr>
            <a:r>
              <a:rPr lang="en-US" sz="20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Scalable for large data sets</a:t>
            </a:r>
          </a:p>
          <a:p>
            <a:pPr marL="285750" lvl="0" indent="-285750">
              <a:spcAft>
                <a:spcPts val="600"/>
              </a:spcAft>
              <a:buFont typeface="ArialUnicodeMS" charset="0"/>
              <a:buChar char="◇"/>
              <a:defRPr/>
            </a:pPr>
            <a:r>
              <a:rPr lang="en-US" sz="20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Faster algorithm</a:t>
            </a:r>
          </a:p>
          <a:p>
            <a:pPr marL="285750" lvl="0" indent="-285750">
              <a:spcAft>
                <a:spcPts val="600"/>
              </a:spcAft>
              <a:buFont typeface="ArialUnicodeMS" charset="0"/>
              <a:buChar char="◇"/>
              <a:defRPr/>
            </a:pPr>
            <a:r>
              <a:rPr lang="en-US" sz="20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Implemented using CVX MATLAB Library </a:t>
            </a:r>
            <a:endParaRPr lang="en-US" sz="2000" dirty="0">
              <a:solidFill>
                <a:prstClr val="white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35" name="Picture 34" descr="Screen Shot 2016-03-31 at 2.22.00 AM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5" y="4039263"/>
            <a:ext cx="4250320" cy="2507944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4580211" y="4007291"/>
            <a:ext cx="4244569" cy="2539916"/>
          </a:xfrm>
          <a:prstGeom prst="rect">
            <a:avLst/>
          </a:prstGeom>
          <a:solidFill>
            <a:srgbClr val="19B3B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2200" b="1" dirty="0" smtClean="0">
                <a:solidFill>
                  <a:prstClr val="white"/>
                </a:solidFill>
                <a:latin typeface="Helvetica"/>
                <a:ea typeface="Helvetica Light" charset="0"/>
                <a:cs typeface="Helvetica"/>
              </a:rPr>
              <a:t>Results</a:t>
            </a:r>
            <a:endParaRPr lang="en-US" sz="2200" b="1" dirty="0">
              <a:solidFill>
                <a:prstClr val="white"/>
              </a:solidFill>
              <a:latin typeface="Helvetica"/>
              <a:ea typeface="Helvetica Light" charset="0"/>
              <a:cs typeface="Helvetica"/>
            </a:endParaRPr>
          </a:p>
          <a:p>
            <a:pPr lvl="0" algn="ctr">
              <a:defRPr/>
            </a:pPr>
            <a:endParaRPr lang="en-US" sz="800" dirty="0">
              <a:solidFill>
                <a:prstClr val="white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lvl="0" indent="-285750">
              <a:spcAft>
                <a:spcPts val="600"/>
              </a:spcAft>
              <a:buFont typeface="ArialUnicodeMS" charset="0"/>
              <a:buChar char="◇"/>
              <a:defRPr/>
            </a:pPr>
            <a:r>
              <a:rPr lang="en-US" sz="20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Optimal budget allocation </a:t>
            </a:r>
          </a:p>
          <a:p>
            <a:pPr marL="285750" lvl="0" indent="-285750">
              <a:spcAft>
                <a:spcPts val="600"/>
              </a:spcAft>
              <a:buFont typeface="ArialUnicodeMS" charset="0"/>
              <a:buChar char="◇"/>
              <a:defRPr/>
            </a:pPr>
            <a:r>
              <a:rPr lang="en-US" sz="20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Improved recovery </a:t>
            </a:r>
            <a:r>
              <a:rPr lang="en-US" sz="2000" dirty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r</a:t>
            </a:r>
            <a:r>
              <a:rPr lang="en-US" sz="20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ates</a:t>
            </a:r>
          </a:p>
          <a:p>
            <a:pPr marL="285750" lvl="0" indent="-285750">
              <a:spcAft>
                <a:spcPts val="600"/>
              </a:spcAft>
              <a:buFont typeface="ArialUnicodeMS" charset="0"/>
              <a:buChar char="◇"/>
              <a:defRPr/>
            </a:pPr>
            <a:r>
              <a:rPr lang="en-US" sz="20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Cost per infection prevented</a:t>
            </a:r>
          </a:p>
          <a:p>
            <a:pPr marL="285750" lvl="0" indent="-285750">
              <a:spcAft>
                <a:spcPts val="600"/>
              </a:spcAft>
              <a:buFont typeface="ArialUnicodeMS" charset="0"/>
              <a:buChar char="◇"/>
              <a:defRPr/>
            </a:pPr>
            <a:r>
              <a:rPr lang="en-US" sz="20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Graph of projected improvements</a:t>
            </a:r>
            <a:endParaRPr lang="en-US" sz="2000" dirty="0">
              <a:solidFill>
                <a:prstClr val="white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9338" y="3671888"/>
            <a:ext cx="1000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5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9701"/>
            <a:ext cx="7886700" cy="64394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Software Architecture</a:t>
            </a:r>
            <a:endParaRPr lang="en-US" sz="36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81082" y="231821"/>
            <a:ext cx="2768957" cy="334850"/>
          </a:xfrm>
          <a:prstGeom prst="roundRect">
            <a:avLst>
              <a:gd name="adj" fmla="val 50000"/>
            </a:avLst>
          </a:prstGeom>
          <a:solidFill>
            <a:srgbClr val="19B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PLANNING TOOL</a:t>
            </a:r>
            <a:endParaRPr lang="en-US" dirty="0">
              <a:solidFill>
                <a:prstClr val="white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28650" y="1313645"/>
            <a:ext cx="7886700" cy="0"/>
          </a:xfrm>
          <a:prstGeom prst="line">
            <a:avLst/>
          </a:prstGeom>
          <a:ln w="31750">
            <a:solidFill>
              <a:srgbClr val="19B3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566866" y="141668"/>
            <a:ext cx="422588" cy="437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7</a:t>
            </a:r>
            <a:endParaRPr lang="en-US" dirty="0">
              <a:solidFill>
                <a:prstClr val="white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360560"/>
              </p:ext>
            </p:extLst>
          </p:nvPr>
        </p:nvGraphicFramePr>
        <p:xfrm>
          <a:off x="68309" y="1571223"/>
          <a:ext cx="8959782" cy="1559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3297"/>
                <a:gridCol w="1493297"/>
                <a:gridCol w="1493297"/>
                <a:gridCol w="1493297"/>
                <a:gridCol w="1493297"/>
                <a:gridCol w="1493297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Iteration</a:t>
                      </a:r>
                      <a:r>
                        <a:rPr lang="en-US" sz="1800" b="1" i="0" baseline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 1</a:t>
                      </a:r>
                      <a:endParaRPr lang="en-US" sz="1800" b="1" i="0" dirty="0" smtClean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Iteration</a:t>
                      </a:r>
                      <a:r>
                        <a:rPr lang="en-US" sz="1800" b="1" i="0" baseline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 2</a:t>
                      </a:r>
                      <a:endParaRPr lang="en-US" sz="1800" b="1" i="0" dirty="0" smtClean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B3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Iteration</a:t>
                      </a:r>
                      <a:r>
                        <a:rPr lang="en-US" sz="1800" b="1" i="0" baseline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 3</a:t>
                      </a:r>
                      <a:endParaRPr lang="en-US" sz="1800" b="1" i="0" dirty="0" smtClean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Iteration</a:t>
                      </a:r>
                      <a:r>
                        <a:rPr lang="en-US" sz="1800" b="1" i="0" baseline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 4</a:t>
                      </a:r>
                      <a:endParaRPr lang="en-US" sz="1800" b="1" i="0" dirty="0" smtClean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Iteration</a:t>
                      </a:r>
                      <a:r>
                        <a:rPr lang="en-US" sz="1800" b="1" i="0" baseline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 5</a:t>
                      </a:r>
                      <a:endParaRPr lang="en-US" sz="1800" b="1" i="0" dirty="0" smtClean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Iteration</a:t>
                      </a:r>
                      <a:r>
                        <a:rPr lang="en-US" sz="1800" b="1" i="0" baseline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 6</a:t>
                      </a:r>
                      <a:endParaRPr lang="en-US" sz="1800" b="1" i="0" dirty="0" smtClean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E7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err="1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CVXOpt</a:t>
                      </a:r>
                      <a:r>
                        <a:rPr lang="en-US" sz="18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 and </a:t>
                      </a:r>
                      <a:r>
                        <a:rPr lang="en-US" sz="1800" b="0" i="0" dirty="0" err="1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CVXPy</a:t>
                      </a:r>
                      <a:endParaRPr lang="en-US" sz="1800" b="0" i="0" dirty="0" smtClean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Python MATLAB</a:t>
                      </a:r>
                      <a:r>
                        <a:rPr lang="en-US" sz="1800" b="0" i="0" baseline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 Engine</a:t>
                      </a:r>
                      <a:endParaRPr lang="en-US" sz="1800" b="0" i="0" dirty="0" smtClean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9B3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err="1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Heroku</a:t>
                      </a:r>
                      <a:r>
                        <a:rPr lang="en-US" sz="18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 Deployment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SEAS Server with PHP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Digital Ocean: Ubuntu Servers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Deployment &amp; Redirecting</a:t>
                      </a:r>
                      <a:r>
                        <a:rPr lang="en-US" sz="1800" b="0" i="0" baseline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 to Domain</a:t>
                      </a:r>
                      <a:endParaRPr lang="en-US" sz="1800" b="0" i="0" dirty="0" smtClean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E79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05814" y="4332318"/>
            <a:ext cx="1319134" cy="1316736"/>
          </a:xfrm>
          <a:prstGeom prst="rect">
            <a:avLst/>
          </a:prstGeom>
          <a:solidFill>
            <a:srgbClr val="19B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User</a:t>
            </a:r>
          </a:p>
          <a:p>
            <a:pPr algn="ctr"/>
            <a:r>
              <a:rPr lang="en-US" sz="1600" i="1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Budget, year, network</a:t>
            </a:r>
          </a:p>
        </p:txBody>
      </p:sp>
      <p:sp>
        <p:nvSpPr>
          <p:cNvPr id="8" name="Rectangle 7"/>
          <p:cNvSpPr/>
          <p:nvPr/>
        </p:nvSpPr>
        <p:spPr>
          <a:xfrm>
            <a:off x="2142294" y="4332318"/>
            <a:ext cx="1316736" cy="1316736"/>
          </a:xfrm>
          <a:prstGeom prst="rect">
            <a:avLst/>
          </a:prstGeom>
          <a:solidFill>
            <a:srgbClr val="19B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Website</a:t>
            </a:r>
          </a:p>
          <a:p>
            <a:pPr algn="ctr"/>
            <a:r>
              <a:rPr lang="en-US" sz="1600" i="1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HTML, CSS, </a:t>
            </a:r>
            <a:r>
              <a:rPr lang="en-US" sz="1600" i="1" dirty="0" err="1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Javascript</a:t>
            </a:r>
            <a:endParaRPr lang="en-US" sz="1600" i="1" dirty="0">
              <a:solidFill>
                <a:prstClr val="white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76376" y="4332318"/>
            <a:ext cx="1316736" cy="1316736"/>
          </a:xfrm>
          <a:prstGeom prst="rect">
            <a:avLst/>
          </a:prstGeom>
          <a:solidFill>
            <a:srgbClr val="19B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Python </a:t>
            </a:r>
          </a:p>
          <a:p>
            <a:pPr algn="ctr"/>
            <a:r>
              <a:rPr lang="en-US" sz="1600" i="1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Flask web framework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16434" y="4332318"/>
            <a:ext cx="1316736" cy="1316736"/>
          </a:xfrm>
          <a:prstGeom prst="rect">
            <a:avLst/>
          </a:prstGeom>
          <a:solidFill>
            <a:srgbClr val="19B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MATLAB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56493" y="4332318"/>
            <a:ext cx="1316736" cy="1316736"/>
          </a:xfrm>
          <a:prstGeom prst="rect">
            <a:avLst/>
          </a:prstGeom>
          <a:solidFill>
            <a:srgbClr val="19B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CVX Package</a:t>
            </a:r>
          </a:p>
        </p:txBody>
      </p:sp>
      <p:sp>
        <p:nvSpPr>
          <p:cNvPr id="4" name="U-Turn Arrow 3"/>
          <p:cNvSpPr/>
          <p:nvPr/>
        </p:nvSpPr>
        <p:spPr>
          <a:xfrm>
            <a:off x="1248263" y="3821002"/>
            <a:ext cx="1392985" cy="46634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9384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U-Turn Arrow 13"/>
          <p:cNvSpPr/>
          <p:nvPr/>
        </p:nvSpPr>
        <p:spPr>
          <a:xfrm>
            <a:off x="2985542" y="3821002"/>
            <a:ext cx="1392985" cy="46634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9384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>
            <a:off x="4711910" y="3821002"/>
            <a:ext cx="1392985" cy="46634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9384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U-Turn Arrow 16"/>
          <p:cNvSpPr/>
          <p:nvPr/>
        </p:nvSpPr>
        <p:spPr>
          <a:xfrm>
            <a:off x="6438278" y="3821002"/>
            <a:ext cx="1392985" cy="46634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9384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U-Turn Arrow 17"/>
          <p:cNvSpPr/>
          <p:nvPr/>
        </p:nvSpPr>
        <p:spPr>
          <a:xfrm rot="10800000">
            <a:off x="4586990" y="5694021"/>
            <a:ext cx="3525524" cy="468239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9384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U-Turn Arrow 18"/>
          <p:cNvSpPr/>
          <p:nvPr/>
        </p:nvSpPr>
        <p:spPr>
          <a:xfrm rot="10800000">
            <a:off x="913085" y="5694023"/>
            <a:ext cx="3465442" cy="468237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9384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65585" y="6167472"/>
            <a:ext cx="256833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Cost Allocation &amp; </a:t>
            </a:r>
          </a:p>
          <a:p>
            <a:pPr algn="ctr"/>
            <a:r>
              <a:rPr lang="en-US" sz="16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Improved Recovery Rates</a:t>
            </a:r>
            <a:endParaRPr lang="en-US" sz="1600" dirty="0">
              <a:solidFill>
                <a:prstClr val="white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58310" y="6162261"/>
            <a:ext cx="2965876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Results Table </a:t>
            </a:r>
            <a:r>
              <a:rPr lang="en-US" sz="160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&amp; </a:t>
            </a:r>
          </a:p>
          <a:p>
            <a:pPr algn="ctr"/>
            <a:r>
              <a:rPr lang="en-US" sz="16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Graphical Impact of Allocation</a:t>
            </a:r>
            <a:endParaRPr lang="en-US" sz="1600" dirty="0">
              <a:solidFill>
                <a:prstClr val="white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80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4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12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44" y="669701"/>
            <a:ext cx="8051711" cy="643944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Planning Tool Features</a:t>
            </a:r>
            <a:endParaRPr lang="en-US" sz="36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81082" y="231821"/>
            <a:ext cx="2768957" cy="334850"/>
          </a:xfrm>
          <a:prstGeom prst="roundRect">
            <a:avLst>
              <a:gd name="adj" fmla="val 50000"/>
            </a:avLst>
          </a:prstGeom>
          <a:solidFill>
            <a:srgbClr val="19B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PLANNING TOOL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28650" y="1313645"/>
            <a:ext cx="7886700" cy="0"/>
          </a:xfrm>
          <a:prstGeom prst="line">
            <a:avLst/>
          </a:prstGeom>
          <a:ln w="31750">
            <a:solidFill>
              <a:srgbClr val="19B3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566866" y="141668"/>
            <a:ext cx="422588" cy="437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55003" y="4362281"/>
            <a:ext cx="2718789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200" b="1" dirty="0" smtClean="0">
                <a:solidFill>
                  <a:schemeClr val="bg1"/>
                </a:solidFill>
                <a:latin typeface="Helvetica"/>
                <a:cs typeface="Helvetica"/>
              </a:rPr>
              <a:t>Flu Data by City</a:t>
            </a:r>
          </a:p>
          <a:p>
            <a:pPr lvl="0" algn="ctr"/>
            <a:r>
              <a:rPr lang="en-US" sz="1700" dirty="0" smtClean="0">
                <a:solidFill>
                  <a:schemeClr val="bg1"/>
                </a:solidFill>
                <a:latin typeface="Helvetica Light" charset="0"/>
              </a:rPr>
              <a:t>Graph </a:t>
            </a:r>
            <a:r>
              <a:rPr lang="en-US" sz="16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number of infected people out of 100,000 by flu season and city. Users can interactively graph cities and years simultaneously, as well as view age distributions of populations.</a:t>
            </a:r>
            <a:endParaRPr lang="en-US" sz="1700" dirty="0"/>
          </a:p>
        </p:txBody>
      </p:sp>
      <p:sp>
        <p:nvSpPr>
          <p:cNvPr id="26" name="Rectangle 25"/>
          <p:cNvSpPr/>
          <p:nvPr/>
        </p:nvSpPr>
        <p:spPr>
          <a:xfrm>
            <a:off x="3272171" y="4362280"/>
            <a:ext cx="2715768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bg1"/>
                </a:solidFill>
                <a:latin typeface="Helvetica"/>
                <a:ea typeface="Helvetica Light" charset="0"/>
                <a:cs typeface="Helvetica"/>
              </a:rPr>
              <a:t>Heat Map</a:t>
            </a:r>
          </a:p>
          <a:p>
            <a:pPr algn="ctr"/>
            <a:r>
              <a:rPr lang="en-US" sz="17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Choose a network of cities and a time period to map. The model calculates which cities’ data in that particular network is most correlated with others’.</a:t>
            </a:r>
            <a:endParaRPr lang="en-US" sz="1700" dirty="0"/>
          </a:p>
        </p:txBody>
      </p:sp>
      <p:sp>
        <p:nvSpPr>
          <p:cNvPr id="27" name="Rectangle 26"/>
          <p:cNvSpPr/>
          <p:nvPr/>
        </p:nvSpPr>
        <p:spPr>
          <a:xfrm>
            <a:off x="6017442" y="4362280"/>
            <a:ext cx="2921212" cy="2262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bg1"/>
                </a:solidFill>
                <a:latin typeface="Helvetica"/>
                <a:ea typeface="Helvetica Light" charset="0"/>
                <a:cs typeface="Helvetica"/>
              </a:rPr>
              <a:t>Resource Allocation</a:t>
            </a:r>
          </a:p>
          <a:p>
            <a:pPr algn="ctr"/>
            <a:r>
              <a:rPr lang="en-US" sz="17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Input budget, year, and network for an outputted graph and table of cost allocations, improved recovery rates, people saved, and cost per life saved for each city.</a:t>
            </a:r>
            <a:endParaRPr lang="en-US" sz="17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4271675" y="3559309"/>
            <a:ext cx="729728" cy="729728"/>
            <a:chOff x="5121377" y="4177691"/>
            <a:chExt cx="1097280" cy="1097280"/>
          </a:xfrm>
        </p:grpSpPr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5121377" y="4177691"/>
              <a:ext cx="1097280" cy="109728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business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0027" y="4413438"/>
              <a:ext cx="650296" cy="650296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7112544" y="3559309"/>
            <a:ext cx="717369" cy="717369"/>
            <a:chOff x="5121377" y="5439818"/>
            <a:chExt cx="1097280" cy="1097280"/>
          </a:xfrm>
        </p:grpSpPr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5121377" y="5439818"/>
              <a:ext cx="1097280" cy="109728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 descr="coins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0027" y="5675014"/>
              <a:ext cx="650296" cy="650296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1342463" y="3566796"/>
            <a:ext cx="722241" cy="722241"/>
            <a:chOff x="5121377" y="2915563"/>
            <a:chExt cx="1097280" cy="1097280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5121377" y="2915563"/>
              <a:ext cx="1097280" cy="1097280"/>
            </a:xfrm>
            <a:prstGeom prst="ellipse">
              <a:avLst/>
            </a:prstGeom>
            <a:solidFill>
              <a:srgbClr val="19B3B1"/>
            </a:solidFill>
            <a:ln>
              <a:solidFill>
                <a:srgbClr val="19B3B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4" name="Picture 33" descr="graphic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0027" y="3125062"/>
              <a:ext cx="650296" cy="650296"/>
            </a:xfrm>
            <a:prstGeom prst="rect">
              <a:avLst/>
            </a:prstGeom>
          </p:spPr>
        </p:pic>
      </p:grpSp>
      <p:sp>
        <p:nvSpPr>
          <p:cNvPr id="1031" name="AutoShape 7" descr="https://mail.google.com/mail/u/1/?ui=2&amp;ik=8afeab6975&amp;view=fimg&amp;th=153ed788af19626d&amp;attid=0.1.1&amp;disp=emb&amp;attbid=ANGjdJ80FobzfU9yJyZPtCbhOTt4meJaUecoZaAAQZ7YyeRAXTTYdaNhWIxN4d7_-Y9SRB7VElG7Jn7MxdiEmigqJKG33L1OXGrQvgtLXyDb5Rn8JSwbVUlVnh2Hpx8&amp;sz=w1144-h782&amp;ats=1459978015816&amp;rm=153ed788af19626d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/>
          <a:srcRect l="23099" t="32787" r="24789" b="11601"/>
          <a:stretch>
            <a:fillRect/>
          </a:stretch>
        </p:blipFill>
        <p:spPr bwMode="auto">
          <a:xfrm>
            <a:off x="257174" y="1550222"/>
            <a:ext cx="2892818" cy="192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38" descr="Screen Shot 2016-03-31 at 12.11.33 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0258" y="1545616"/>
            <a:ext cx="2827163" cy="1929384"/>
          </a:xfrm>
          <a:prstGeom prst="rect">
            <a:avLst/>
          </a:prstGeom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/>
          <a:srcRect l="25476" t="14800" r="15833" b="25048"/>
          <a:stretch>
            <a:fillRect/>
          </a:stretch>
        </p:blipFill>
        <p:spPr bwMode="auto">
          <a:xfrm>
            <a:off x="6089973" y="1545615"/>
            <a:ext cx="2762510" cy="1925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141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9701"/>
            <a:ext cx="7886700" cy="64394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User Feedback</a:t>
            </a:r>
            <a:endParaRPr lang="en-US" sz="36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81082" y="231821"/>
            <a:ext cx="2768957" cy="334850"/>
          </a:xfrm>
          <a:prstGeom prst="roundRect">
            <a:avLst>
              <a:gd name="adj" fmla="val 50000"/>
            </a:avLst>
          </a:prstGeom>
          <a:solidFill>
            <a:srgbClr val="19B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PLANNING TOOL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28650" y="1313645"/>
            <a:ext cx="7886700" cy="0"/>
          </a:xfrm>
          <a:prstGeom prst="line">
            <a:avLst/>
          </a:prstGeom>
          <a:ln w="31750">
            <a:solidFill>
              <a:srgbClr val="19B3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566866" y="141668"/>
            <a:ext cx="422588" cy="437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9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707268"/>
              </p:ext>
            </p:extLst>
          </p:nvPr>
        </p:nvGraphicFramePr>
        <p:xfrm>
          <a:off x="320040" y="1646563"/>
          <a:ext cx="8503920" cy="4736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97680"/>
                <a:gridCol w="4206240"/>
              </a:tblGrid>
              <a:tr h="2368296">
                <a:tc>
                  <a:txBody>
                    <a:bodyPr/>
                    <a:lstStyle/>
                    <a:p>
                      <a:pPr algn="ctr"/>
                      <a:endParaRPr lang="en-US" sz="1800" b="0" i="0" dirty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Helvetica"/>
                          <a:ea typeface="Helvetica Light" charset="0"/>
                          <a:cs typeface="Helvetica"/>
                        </a:rPr>
                        <a:t>Sarah Jenkins &amp; Megan Doherty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UnicodeMS" charset="0"/>
                        <a:buChar char="◇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Create results table in Resource Allocation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UnicodeMS" charset="0"/>
                        <a:buChar char="◇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Add age distribution for comparison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UnicodeMS" charset="0"/>
                        <a:buChar char="◇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Rename “Influential Cities” page to “Heat Map”</a:t>
                      </a:r>
                    </a:p>
                  </a:txBody>
                  <a:tcPr marT="91440" marB="91440">
                    <a:solidFill>
                      <a:schemeClr val="accent1"/>
                    </a:solidFill>
                  </a:tcPr>
                </a:tc>
              </a:tr>
              <a:tr h="23682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Helvetica"/>
                          <a:ea typeface="Helvetica Light" charset="0"/>
                          <a:cs typeface="Helvetica"/>
                        </a:rPr>
                        <a:t>Heather 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Helvetica"/>
                          <a:ea typeface="Helvetica Light" charset="0"/>
                          <a:cs typeface="Helvetica"/>
                        </a:rPr>
                        <a:t>Klusaritz</a:t>
                      </a: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"/>
                        <a:ea typeface="Helvetica Light" charset="0"/>
                        <a:cs typeface="Helvetica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UnicodeMS" charset="0"/>
                        <a:buChar char="◇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Add explanatory info on each page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UnicodeMS" charset="0"/>
                        <a:buChar char="◇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Include “How to Interpret Results”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UnicodeMS" charset="0"/>
                        <a:buChar char="◇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Graph flu seasons instead of years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UnicodeMS" charset="0"/>
                        <a:buChar char="◇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Make Heat Map more intuitive</a:t>
                      </a:r>
                      <a:endParaRPr lang="en-US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 marT="91440" marB="91440">
                    <a:solidFill>
                      <a:srgbClr val="19B3B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779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2877</TotalTime>
  <Words>708</Words>
  <Application>Microsoft Office PowerPoint</Application>
  <PresentationFormat>On-screen Show (4:3)</PresentationFormat>
  <Paragraphs>204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GOING VIRAL</vt:lpstr>
      <vt:lpstr>Purpose of the Project</vt:lpstr>
      <vt:lpstr>Yearlong Milestones</vt:lpstr>
      <vt:lpstr>Disease Spread through a Network</vt:lpstr>
      <vt:lpstr>Calibrating the Predictive Model</vt:lpstr>
      <vt:lpstr>Resource Allocation Model</vt:lpstr>
      <vt:lpstr>Software Architecture</vt:lpstr>
      <vt:lpstr>Planning Tool Features</vt:lpstr>
      <vt:lpstr>User Feedback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GOING VIRAL</dc:title>
  <dc:creator>Microsoft Office User</dc:creator>
  <cp:lastModifiedBy>Huang, Lina</cp:lastModifiedBy>
  <cp:revision>91</cp:revision>
  <dcterms:created xsi:type="dcterms:W3CDTF">2016-03-29T22:26:17Z</dcterms:created>
  <dcterms:modified xsi:type="dcterms:W3CDTF">2016-11-29T17:52:05Z</dcterms:modified>
</cp:coreProperties>
</file>